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71" r:id="rId4"/>
    <p:sldId id="272" r:id="rId5"/>
    <p:sldId id="273" r:id="rId6"/>
    <p:sldId id="274" r:id="rId7"/>
    <p:sldId id="261" r:id="rId8"/>
    <p:sldId id="262" r:id="rId9"/>
    <p:sldId id="275" r:id="rId10"/>
    <p:sldId id="276" r:id="rId11"/>
    <p:sldId id="277" r:id="rId12"/>
    <p:sldId id="278" r:id="rId13"/>
    <p:sldId id="279" r:id="rId14"/>
    <p:sldId id="280" r:id="rId15"/>
    <p:sldId id="281" r:id="rId16"/>
    <p:sldId id="285" r:id="rId17"/>
    <p:sldId id="282" r:id="rId18"/>
    <p:sldId id="283" r:id="rId19"/>
    <p:sldId id="284" r:id="rId20"/>
  </p:sldIdLst>
  <p:sldSz cx="12192000" cy="6858000"/>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D43"/>
    <a:srgbClr val="CC66FF"/>
    <a:srgbClr val="FFFF66"/>
    <a:srgbClr val="FF9900"/>
    <a:srgbClr val="40790D"/>
    <a:srgbClr val="BBE3BF"/>
    <a:srgbClr val="C4C3DB"/>
    <a:srgbClr val="51D1DF"/>
    <a:srgbClr val="EFCA41"/>
    <a:srgbClr val="717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80109" autoAdjust="0"/>
  </p:normalViewPr>
  <p:slideViewPr>
    <p:cSldViewPr snapToGrid="0">
      <p:cViewPr varScale="1">
        <p:scale>
          <a:sx n="73" d="100"/>
          <a:sy n="73" d="100"/>
        </p:scale>
        <p:origin x="1312" y="192"/>
      </p:cViewPr>
      <p:guideLst/>
    </p:cSldViewPr>
  </p:slideViewPr>
  <p:notesTextViewPr>
    <p:cViewPr>
      <p:scale>
        <a:sx n="3" d="2"/>
        <a:sy n="3" d="2"/>
      </p:scale>
      <p:origin x="0" y="0"/>
    </p:cViewPr>
  </p:notesTextViewPr>
  <p:notesViewPr>
    <p:cSldViewPr snapToGrid="0">
      <p:cViewPr varScale="1">
        <p:scale>
          <a:sx n="114" d="100"/>
          <a:sy n="114" d="100"/>
        </p:scale>
        <p:origin x="5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5DB44-4C35-49FE-916B-4738B98319D5}" type="doc">
      <dgm:prSet loTypeId="urn:microsoft.com/office/officeart/2008/layout/AlternatingHexagons" loCatId="list" qsTypeId="urn:microsoft.com/office/officeart/2005/8/quickstyle/simple1" qsCatId="simple" csTypeId="urn:microsoft.com/office/officeart/2005/8/colors/accent1_5" csCatId="accent1" phldr="1"/>
      <dgm:spPr/>
      <dgm:t>
        <a:bodyPr/>
        <a:lstStyle/>
        <a:p>
          <a:endParaRPr lang="en-US"/>
        </a:p>
      </dgm:t>
    </dgm:pt>
    <dgm:pt modelId="{F88A377C-6987-4C8F-BE6B-9F1D16FE29DA}">
      <dgm:prSet phldrT="[Text]" custT="1"/>
      <dgm:spPr>
        <a:solidFill>
          <a:srgbClr val="FF9900">
            <a:alpha val="78431"/>
          </a:srgbClr>
        </a:solidFill>
      </dgm:spPr>
      <dgm:t>
        <a:bodyPr/>
        <a:lstStyle/>
        <a:p>
          <a:r>
            <a:rPr lang="en-US" sz="1200" dirty="0">
              <a:solidFill>
                <a:srgbClr val="7030A0"/>
              </a:solidFill>
            </a:rPr>
            <a:t>Run by the community</a:t>
          </a:r>
        </a:p>
      </dgm:t>
    </dgm:pt>
    <dgm:pt modelId="{D220C6CF-7E67-41DD-B42E-0662B7FE8FEF}" type="parTrans" cxnId="{4E172AF4-8926-4CCC-A991-1A8A07B65A9A}">
      <dgm:prSet/>
      <dgm:spPr/>
      <dgm:t>
        <a:bodyPr/>
        <a:lstStyle/>
        <a:p>
          <a:endParaRPr lang="en-US">
            <a:solidFill>
              <a:srgbClr val="7030A0"/>
            </a:solidFill>
          </a:endParaRPr>
        </a:p>
      </dgm:t>
    </dgm:pt>
    <dgm:pt modelId="{AB860409-6975-4586-BAF9-27B870650479}" type="sibTrans" cxnId="{4E172AF4-8926-4CCC-A991-1A8A07B65A9A}">
      <dgm:prSet custT="1"/>
      <dgm:spPr/>
      <dgm:t>
        <a:bodyPr/>
        <a:lstStyle/>
        <a:p>
          <a:r>
            <a:rPr lang="en-US" sz="1200" baseline="0" dirty="0">
              <a:solidFill>
                <a:srgbClr val="7030A0"/>
              </a:solidFill>
            </a:rPr>
            <a:t>Up to date evidence</a:t>
          </a:r>
          <a:endParaRPr lang="en-US" sz="1200" dirty="0">
            <a:solidFill>
              <a:srgbClr val="7030A0"/>
            </a:solidFill>
          </a:endParaRPr>
        </a:p>
      </dgm:t>
    </dgm:pt>
    <dgm:pt modelId="{879E80A1-00BC-4A15-89AC-430EBB4F2DA1}">
      <dgm:prSet phldrT="[Text]" custT="1"/>
      <dgm:spPr>
        <a:solidFill>
          <a:srgbClr val="BBE3BF">
            <a:alpha val="67143"/>
          </a:srgbClr>
        </a:solidFill>
      </dgm:spPr>
      <dgm:t>
        <a:bodyPr/>
        <a:lstStyle/>
        <a:p>
          <a:r>
            <a:rPr lang="en-US" sz="1200" dirty="0">
              <a:solidFill>
                <a:srgbClr val="7030A0"/>
              </a:solidFill>
            </a:rPr>
            <a:t>Local nuance on adopted/ emerging development plan</a:t>
          </a:r>
        </a:p>
      </dgm:t>
    </dgm:pt>
    <dgm:pt modelId="{03E31E10-A211-4ABF-94BB-9DB11AADE368}" type="parTrans" cxnId="{FA170EF3-FAA5-4F7D-9A0A-79ECA480B6C0}">
      <dgm:prSet/>
      <dgm:spPr/>
      <dgm:t>
        <a:bodyPr/>
        <a:lstStyle/>
        <a:p>
          <a:endParaRPr lang="en-US">
            <a:solidFill>
              <a:srgbClr val="7030A0"/>
            </a:solidFill>
          </a:endParaRPr>
        </a:p>
      </dgm:t>
    </dgm:pt>
    <dgm:pt modelId="{420EB230-FBE6-4732-B35C-D5A6183BE36F}" type="sibTrans" cxnId="{FA170EF3-FAA5-4F7D-9A0A-79ECA480B6C0}">
      <dgm:prSet custT="1"/>
      <dgm:spPr>
        <a:solidFill>
          <a:srgbClr val="40790D">
            <a:alpha val="61176"/>
          </a:srgbClr>
        </a:solidFill>
      </dgm:spPr>
      <dgm:t>
        <a:bodyPr/>
        <a:lstStyle/>
        <a:p>
          <a:r>
            <a:rPr lang="en-US" sz="1200" dirty="0">
              <a:solidFill>
                <a:srgbClr val="7030A0"/>
              </a:solidFill>
            </a:rPr>
            <a:t>Makes</a:t>
          </a:r>
          <a:r>
            <a:rPr lang="en-US" sz="1200" baseline="0" dirty="0">
              <a:solidFill>
                <a:srgbClr val="7030A0"/>
              </a:solidFill>
            </a:rPr>
            <a:t> unique planning policies</a:t>
          </a:r>
          <a:endParaRPr lang="en-US" sz="1200" dirty="0">
            <a:solidFill>
              <a:srgbClr val="7030A0"/>
            </a:solidFill>
          </a:endParaRPr>
        </a:p>
      </dgm:t>
    </dgm:pt>
    <dgm:pt modelId="{1EABF589-652D-4A7E-A726-D05CDB8F01B9}">
      <dgm:prSet phldrT="[Text]"/>
      <dgm:spPr/>
      <dgm:t>
        <a:bodyPr/>
        <a:lstStyle/>
        <a:p>
          <a:endParaRPr lang="en-US" dirty="0">
            <a:solidFill>
              <a:srgbClr val="7030A0"/>
            </a:solidFill>
          </a:endParaRPr>
        </a:p>
      </dgm:t>
    </dgm:pt>
    <dgm:pt modelId="{D0B58942-453B-47F4-9799-7A3F47E7E503}" type="parTrans" cxnId="{84838206-8D45-4EBD-8311-E0D9D908F4FE}">
      <dgm:prSet/>
      <dgm:spPr/>
      <dgm:t>
        <a:bodyPr/>
        <a:lstStyle/>
        <a:p>
          <a:endParaRPr lang="en-US">
            <a:solidFill>
              <a:srgbClr val="7030A0"/>
            </a:solidFill>
          </a:endParaRPr>
        </a:p>
      </dgm:t>
    </dgm:pt>
    <dgm:pt modelId="{F9D1B5AA-36F9-4521-98F1-66426ACE8EE6}" type="sibTrans" cxnId="{84838206-8D45-4EBD-8311-E0D9D908F4FE}">
      <dgm:prSet/>
      <dgm:spPr/>
      <dgm:t>
        <a:bodyPr/>
        <a:lstStyle/>
        <a:p>
          <a:endParaRPr lang="en-US">
            <a:solidFill>
              <a:srgbClr val="7030A0"/>
            </a:solidFill>
          </a:endParaRPr>
        </a:p>
      </dgm:t>
    </dgm:pt>
    <dgm:pt modelId="{72E58C9E-6276-44F4-8F9F-F48099760573}">
      <dgm:prSet phldrT="[Text]" custT="1"/>
      <dgm:spPr>
        <a:solidFill>
          <a:srgbClr val="C4C3DB">
            <a:alpha val="90000"/>
          </a:srgbClr>
        </a:solidFill>
      </dgm:spPr>
      <dgm:t>
        <a:bodyPr/>
        <a:lstStyle/>
        <a:p>
          <a:r>
            <a:rPr lang="en-US" sz="1200" dirty="0">
              <a:solidFill>
                <a:srgbClr val="7030A0"/>
              </a:solidFill>
            </a:rPr>
            <a:t>Helps guide development decisions</a:t>
          </a:r>
        </a:p>
      </dgm:t>
    </dgm:pt>
    <dgm:pt modelId="{0F773410-EB2A-4C2E-862C-954150F5C943}" type="sibTrans" cxnId="{F3862A20-F981-4902-AE3E-C33C72F72532}">
      <dgm:prSet custT="1"/>
      <dgm:spPr>
        <a:solidFill>
          <a:srgbClr val="EFCA41">
            <a:alpha val="83922"/>
          </a:srgbClr>
        </a:solidFill>
      </dgm:spPr>
      <dgm:t>
        <a:bodyPr/>
        <a:lstStyle/>
        <a:p>
          <a:r>
            <a:rPr lang="en-US" sz="1200" dirty="0">
              <a:solidFill>
                <a:srgbClr val="7030A0"/>
              </a:solidFill>
            </a:rPr>
            <a:t>Access Grant funding</a:t>
          </a:r>
        </a:p>
      </dgm:t>
    </dgm:pt>
    <dgm:pt modelId="{60E8C361-869B-4F98-9E7D-A4FC4E56F5B6}" type="parTrans" cxnId="{F3862A20-F981-4902-AE3E-C33C72F72532}">
      <dgm:prSet/>
      <dgm:spPr/>
      <dgm:t>
        <a:bodyPr/>
        <a:lstStyle/>
        <a:p>
          <a:endParaRPr lang="en-US">
            <a:solidFill>
              <a:srgbClr val="7030A0"/>
            </a:solidFill>
          </a:endParaRPr>
        </a:p>
      </dgm:t>
    </dgm:pt>
    <dgm:pt modelId="{CA9BDD63-22B4-4045-ADEC-4F642F5CFE76}">
      <dgm:prSet phldrT="[Text]" custT="1"/>
      <dgm:spPr>
        <a:solidFill>
          <a:srgbClr val="51D1DF">
            <a:alpha val="55686"/>
          </a:srgbClr>
        </a:solidFill>
      </dgm:spPr>
      <dgm:t>
        <a:bodyPr/>
        <a:lstStyle/>
        <a:p>
          <a:r>
            <a:rPr lang="en-US" sz="1200" dirty="0">
              <a:solidFill>
                <a:srgbClr val="7030A0"/>
              </a:solidFill>
            </a:rPr>
            <a:t>Access</a:t>
          </a:r>
          <a:r>
            <a:rPr lang="en-US" sz="1200" baseline="0" dirty="0">
              <a:solidFill>
                <a:srgbClr val="7030A0"/>
              </a:solidFill>
            </a:rPr>
            <a:t> Technical Support</a:t>
          </a:r>
          <a:endParaRPr lang="en-US" sz="1200" dirty="0">
            <a:solidFill>
              <a:srgbClr val="7030A0"/>
            </a:solidFill>
          </a:endParaRPr>
        </a:p>
      </dgm:t>
    </dgm:pt>
    <dgm:pt modelId="{4ED7B3C8-75EC-434E-BC94-DA78B3FF89F1}" type="parTrans" cxnId="{A6020762-B7C3-4047-9C7D-2508167581E3}">
      <dgm:prSet/>
      <dgm:spPr/>
      <dgm:t>
        <a:bodyPr/>
        <a:lstStyle/>
        <a:p>
          <a:endParaRPr lang="en-US">
            <a:solidFill>
              <a:srgbClr val="7030A0"/>
            </a:solidFill>
          </a:endParaRPr>
        </a:p>
      </dgm:t>
    </dgm:pt>
    <dgm:pt modelId="{A14326CD-F93A-47CB-B807-EEC5B53244CE}" type="sibTrans" cxnId="{A6020762-B7C3-4047-9C7D-2508167581E3}">
      <dgm:prSet custT="1"/>
      <dgm:spPr>
        <a:solidFill>
          <a:srgbClr val="F75D43">
            <a:alpha val="49804"/>
          </a:srgbClr>
        </a:solidFill>
      </dgm:spPr>
      <dgm:t>
        <a:bodyPr/>
        <a:lstStyle/>
        <a:p>
          <a:r>
            <a:rPr lang="en-US" sz="1200" baseline="0" dirty="0">
              <a:solidFill>
                <a:srgbClr val="7030A0"/>
              </a:solidFill>
            </a:rPr>
            <a:t>Disadvantages</a:t>
          </a:r>
          <a:r>
            <a:rPr lang="en-US" sz="1000" baseline="0" dirty="0">
              <a:solidFill>
                <a:srgbClr val="7030A0"/>
              </a:solidFill>
            </a:rPr>
            <a:t>?</a:t>
          </a:r>
        </a:p>
      </dgm:t>
    </dgm:pt>
    <dgm:pt modelId="{69C049E6-CE7B-4901-9CD6-4DD066F6A358}" type="pres">
      <dgm:prSet presAssocID="{5605DB44-4C35-49FE-916B-4738B98319D5}" presName="Name0" presStyleCnt="0">
        <dgm:presLayoutVars>
          <dgm:chMax/>
          <dgm:chPref/>
          <dgm:dir/>
          <dgm:animLvl val="lvl"/>
        </dgm:presLayoutVars>
      </dgm:prSet>
      <dgm:spPr/>
    </dgm:pt>
    <dgm:pt modelId="{466D0FEE-3DD3-4216-83D8-2E6618D8EB4A}" type="pres">
      <dgm:prSet presAssocID="{72E58C9E-6276-44F4-8F9F-F48099760573}" presName="composite" presStyleCnt="0"/>
      <dgm:spPr/>
    </dgm:pt>
    <dgm:pt modelId="{BFEAD586-AA19-4E33-8C8B-B55273A149F4}" type="pres">
      <dgm:prSet presAssocID="{72E58C9E-6276-44F4-8F9F-F48099760573}" presName="Parent1" presStyleLbl="node1" presStyleIdx="0" presStyleCnt="8" custScaleX="198001" custScaleY="150533" custLinFactNeighborX="37049" custLinFactNeighborY="3719">
        <dgm:presLayoutVars>
          <dgm:chMax val="1"/>
          <dgm:chPref val="1"/>
          <dgm:bulletEnabled val="1"/>
        </dgm:presLayoutVars>
      </dgm:prSet>
      <dgm:spPr/>
    </dgm:pt>
    <dgm:pt modelId="{AB060637-7C59-4BBA-95CE-40C6D4EE99F2}" type="pres">
      <dgm:prSet presAssocID="{72E58C9E-6276-44F4-8F9F-F48099760573}" presName="Childtext1" presStyleLbl="revTx" presStyleIdx="0" presStyleCnt="4">
        <dgm:presLayoutVars>
          <dgm:chMax val="0"/>
          <dgm:chPref val="0"/>
          <dgm:bulletEnabled val="1"/>
        </dgm:presLayoutVars>
      </dgm:prSet>
      <dgm:spPr/>
    </dgm:pt>
    <dgm:pt modelId="{A8FC05A5-1E27-4B70-B0F9-EB2A41CEC646}" type="pres">
      <dgm:prSet presAssocID="{72E58C9E-6276-44F4-8F9F-F48099760573}" presName="BalanceSpacing" presStyleCnt="0"/>
      <dgm:spPr/>
    </dgm:pt>
    <dgm:pt modelId="{0CE53502-217F-4B00-AD2F-DDBD52E0F170}" type="pres">
      <dgm:prSet presAssocID="{72E58C9E-6276-44F4-8F9F-F48099760573}" presName="BalanceSpacing1" presStyleCnt="0"/>
      <dgm:spPr/>
    </dgm:pt>
    <dgm:pt modelId="{228803D1-8E98-484D-A5B9-321392943119}" type="pres">
      <dgm:prSet presAssocID="{0F773410-EB2A-4C2E-862C-954150F5C943}" presName="Accent1Text" presStyleLbl="node1" presStyleIdx="1" presStyleCnt="8" custScaleX="123017" custScaleY="108723" custLinFactNeighborX="-21621" custLinFactNeighborY="29368"/>
      <dgm:spPr/>
    </dgm:pt>
    <dgm:pt modelId="{AA2853B2-DBC1-46F4-88DB-FA96B329509A}" type="pres">
      <dgm:prSet presAssocID="{0F773410-EB2A-4C2E-862C-954150F5C943}" presName="spaceBetweenRectangles" presStyleCnt="0"/>
      <dgm:spPr/>
    </dgm:pt>
    <dgm:pt modelId="{4E39FD15-EC6C-48F7-AC76-D03554E331C6}" type="pres">
      <dgm:prSet presAssocID="{F88A377C-6987-4C8F-BE6B-9F1D16FE29DA}" presName="composite" presStyleCnt="0"/>
      <dgm:spPr/>
    </dgm:pt>
    <dgm:pt modelId="{915AE499-0DC2-40AE-9570-6759B91122C5}" type="pres">
      <dgm:prSet presAssocID="{F88A377C-6987-4C8F-BE6B-9F1D16FE29DA}" presName="Parent1" presStyleLbl="node1" presStyleIdx="2" presStyleCnt="8" custScaleX="158866" custScaleY="128234">
        <dgm:presLayoutVars>
          <dgm:chMax val="1"/>
          <dgm:chPref val="1"/>
          <dgm:bulletEnabled val="1"/>
        </dgm:presLayoutVars>
      </dgm:prSet>
      <dgm:spPr/>
    </dgm:pt>
    <dgm:pt modelId="{44B68C7E-741E-4C6B-B38B-889447C34E86}" type="pres">
      <dgm:prSet presAssocID="{F88A377C-6987-4C8F-BE6B-9F1D16FE29DA}" presName="Childtext1" presStyleLbl="revTx" presStyleIdx="1" presStyleCnt="4">
        <dgm:presLayoutVars>
          <dgm:chMax val="0"/>
          <dgm:chPref val="0"/>
          <dgm:bulletEnabled val="1"/>
        </dgm:presLayoutVars>
      </dgm:prSet>
      <dgm:spPr/>
    </dgm:pt>
    <dgm:pt modelId="{D5EF4DFC-D37C-4A98-AA5F-A40AAD03930E}" type="pres">
      <dgm:prSet presAssocID="{F88A377C-6987-4C8F-BE6B-9F1D16FE29DA}" presName="BalanceSpacing" presStyleCnt="0"/>
      <dgm:spPr/>
    </dgm:pt>
    <dgm:pt modelId="{D36CE5B4-F943-4D15-BF7E-89402B2063A7}" type="pres">
      <dgm:prSet presAssocID="{F88A377C-6987-4C8F-BE6B-9F1D16FE29DA}" presName="BalanceSpacing1" presStyleCnt="0"/>
      <dgm:spPr/>
    </dgm:pt>
    <dgm:pt modelId="{27FCC197-6267-4822-AD0F-CD9858782C57}" type="pres">
      <dgm:prSet presAssocID="{AB860409-6975-4586-BAF9-27B870650479}" presName="Accent1Text" presStyleLbl="node1" presStyleIdx="3" presStyleCnt="8" custScaleX="136639" custScaleY="132717" custLinFactY="17616" custLinFactNeighborX="-35316" custLinFactNeighborY="100000"/>
      <dgm:spPr/>
    </dgm:pt>
    <dgm:pt modelId="{3B1D9CDB-0C37-43A7-8E05-B27F7E661FA9}" type="pres">
      <dgm:prSet presAssocID="{AB860409-6975-4586-BAF9-27B870650479}" presName="spaceBetweenRectangles" presStyleCnt="0"/>
      <dgm:spPr/>
    </dgm:pt>
    <dgm:pt modelId="{137E261D-22BD-4784-91BE-80F435C12577}" type="pres">
      <dgm:prSet presAssocID="{879E80A1-00BC-4A15-89AC-430EBB4F2DA1}" presName="composite" presStyleCnt="0"/>
      <dgm:spPr/>
    </dgm:pt>
    <dgm:pt modelId="{C50ECBAC-C1BE-446E-AC1C-D4BB6C21272A}" type="pres">
      <dgm:prSet presAssocID="{879E80A1-00BC-4A15-89AC-430EBB4F2DA1}" presName="Parent1" presStyleLbl="node1" presStyleIdx="4" presStyleCnt="8" custScaleX="212582" custScaleY="127896" custLinFactX="39539" custLinFactY="-12132" custLinFactNeighborX="100000" custLinFactNeighborY="-100000">
        <dgm:presLayoutVars>
          <dgm:chMax val="1"/>
          <dgm:chPref val="1"/>
          <dgm:bulletEnabled val="1"/>
        </dgm:presLayoutVars>
      </dgm:prSet>
      <dgm:spPr/>
    </dgm:pt>
    <dgm:pt modelId="{33BC82F5-4719-459A-B049-DE84A6475137}" type="pres">
      <dgm:prSet presAssocID="{879E80A1-00BC-4A15-89AC-430EBB4F2DA1}" presName="Childtext1" presStyleLbl="revTx" presStyleIdx="2" presStyleCnt="4">
        <dgm:presLayoutVars>
          <dgm:chMax val="0"/>
          <dgm:chPref val="0"/>
          <dgm:bulletEnabled val="1"/>
        </dgm:presLayoutVars>
      </dgm:prSet>
      <dgm:spPr/>
    </dgm:pt>
    <dgm:pt modelId="{63097DAF-F932-4695-8E21-A46DC9C404B8}" type="pres">
      <dgm:prSet presAssocID="{879E80A1-00BC-4A15-89AC-430EBB4F2DA1}" presName="BalanceSpacing" presStyleCnt="0"/>
      <dgm:spPr/>
    </dgm:pt>
    <dgm:pt modelId="{7012E751-1CDE-4F2E-9E5A-32B6B0ED6BD9}" type="pres">
      <dgm:prSet presAssocID="{879E80A1-00BC-4A15-89AC-430EBB4F2DA1}" presName="BalanceSpacing1" presStyleCnt="0"/>
      <dgm:spPr/>
    </dgm:pt>
    <dgm:pt modelId="{D37CB3AB-4EFD-4A4B-B8BA-EF956381021F}" type="pres">
      <dgm:prSet presAssocID="{420EB230-FBE6-4732-B35C-D5A6183BE36F}" presName="Accent1Text" presStyleLbl="node1" presStyleIdx="5" presStyleCnt="8" custScaleX="130238" custScaleY="126330" custLinFactNeighborX="-19857" custLinFactNeighborY="-12337"/>
      <dgm:spPr/>
    </dgm:pt>
    <dgm:pt modelId="{53C4B68B-D8AB-40DB-815B-E4B63D05D6B2}" type="pres">
      <dgm:prSet presAssocID="{420EB230-FBE6-4732-B35C-D5A6183BE36F}" presName="spaceBetweenRectangles" presStyleCnt="0"/>
      <dgm:spPr/>
    </dgm:pt>
    <dgm:pt modelId="{D73ABD9D-FF37-4202-A1A1-1998B9E032C2}" type="pres">
      <dgm:prSet presAssocID="{CA9BDD63-22B4-4045-ADEC-4F642F5CFE76}" presName="composite" presStyleCnt="0"/>
      <dgm:spPr/>
    </dgm:pt>
    <dgm:pt modelId="{21326F93-773C-422F-B4CD-8BCCF11CBF19}" type="pres">
      <dgm:prSet presAssocID="{CA9BDD63-22B4-4045-ADEC-4F642F5CFE76}" presName="Parent1" presStyleLbl="node1" presStyleIdx="6" presStyleCnt="8" custScaleX="140791" custScaleY="130738" custLinFactX="-67530" custLinFactY="-100000" custLinFactNeighborX="-100000" custLinFactNeighborY="-151343">
        <dgm:presLayoutVars>
          <dgm:chMax val="1"/>
          <dgm:chPref val="1"/>
          <dgm:bulletEnabled val="1"/>
        </dgm:presLayoutVars>
      </dgm:prSet>
      <dgm:spPr/>
    </dgm:pt>
    <dgm:pt modelId="{6ED2E002-C087-417F-AB1C-FA3859221970}" type="pres">
      <dgm:prSet presAssocID="{CA9BDD63-22B4-4045-ADEC-4F642F5CFE76}" presName="Childtext1" presStyleLbl="revTx" presStyleIdx="3" presStyleCnt="4">
        <dgm:presLayoutVars>
          <dgm:chMax val="0"/>
          <dgm:chPref val="0"/>
          <dgm:bulletEnabled val="1"/>
        </dgm:presLayoutVars>
      </dgm:prSet>
      <dgm:spPr/>
    </dgm:pt>
    <dgm:pt modelId="{F450C305-EA2E-476B-BD4D-695B286D3A75}" type="pres">
      <dgm:prSet presAssocID="{CA9BDD63-22B4-4045-ADEC-4F642F5CFE76}" presName="BalanceSpacing" presStyleCnt="0"/>
      <dgm:spPr/>
    </dgm:pt>
    <dgm:pt modelId="{C8CF42FE-A103-4D07-9FE6-BB3211F8109B}" type="pres">
      <dgm:prSet presAssocID="{CA9BDD63-22B4-4045-ADEC-4F642F5CFE76}" presName="BalanceSpacing1" presStyleCnt="0"/>
      <dgm:spPr/>
    </dgm:pt>
    <dgm:pt modelId="{C33D02AD-A396-4372-98D4-4214315863F0}" type="pres">
      <dgm:prSet presAssocID="{A14326CD-F93A-47CB-B807-EEC5B53244CE}" presName="Accent1Text" presStyleLbl="node1" presStyleIdx="7" presStyleCnt="8" custScaleX="202209" custScaleY="148119" custLinFactX="100000" custLinFactNeighborX="120809" custLinFactNeighborY="-62599"/>
      <dgm:spPr/>
    </dgm:pt>
  </dgm:ptLst>
  <dgm:cxnLst>
    <dgm:cxn modelId="{84838206-8D45-4EBD-8311-E0D9D908F4FE}" srcId="{879E80A1-00BC-4A15-89AC-430EBB4F2DA1}" destId="{1EABF589-652D-4A7E-A726-D05CDB8F01B9}" srcOrd="0" destOrd="0" parTransId="{D0B58942-453B-47F4-9799-7A3F47E7E503}" sibTransId="{F9D1B5AA-36F9-4521-98F1-66426ACE8EE6}"/>
    <dgm:cxn modelId="{0B930A09-A0BC-4152-8BC1-CF889F5B93EF}" type="presOf" srcId="{A14326CD-F93A-47CB-B807-EEC5B53244CE}" destId="{C33D02AD-A396-4372-98D4-4214315863F0}" srcOrd="0" destOrd="0" presId="urn:microsoft.com/office/officeart/2008/layout/AlternatingHexagons"/>
    <dgm:cxn modelId="{FD11110D-63A1-4044-B725-0CE041231D58}" type="presOf" srcId="{5605DB44-4C35-49FE-916B-4738B98319D5}" destId="{69C049E6-CE7B-4901-9CD6-4DD066F6A358}" srcOrd="0" destOrd="0" presId="urn:microsoft.com/office/officeart/2008/layout/AlternatingHexagons"/>
    <dgm:cxn modelId="{F3862A20-F981-4902-AE3E-C33C72F72532}" srcId="{5605DB44-4C35-49FE-916B-4738B98319D5}" destId="{72E58C9E-6276-44F4-8F9F-F48099760573}" srcOrd="0" destOrd="0" parTransId="{60E8C361-869B-4F98-9E7D-A4FC4E56F5B6}" sibTransId="{0F773410-EB2A-4C2E-862C-954150F5C943}"/>
    <dgm:cxn modelId="{70AE692E-A234-496F-BC9E-A048B49B0F55}" type="presOf" srcId="{72E58C9E-6276-44F4-8F9F-F48099760573}" destId="{BFEAD586-AA19-4E33-8C8B-B55273A149F4}" srcOrd="0" destOrd="0" presId="urn:microsoft.com/office/officeart/2008/layout/AlternatingHexagons"/>
    <dgm:cxn modelId="{ADC47C48-30DE-416F-9711-E47E356CDBE7}" type="presOf" srcId="{1EABF589-652D-4A7E-A726-D05CDB8F01B9}" destId="{33BC82F5-4719-459A-B049-DE84A6475137}" srcOrd="0" destOrd="0" presId="urn:microsoft.com/office/officeart/2008/layout/AlternatingHexagons"/>
    <dgm:cxn modelId="{21EB5957-8CE8-450D-992D-15F2A8F6222C}" type="presOf" srcId="{420EB230-FBE6-4732-B35C-D5A6183BE36F}" destId="{D37CB3AB-4EFD-4A4B-B8BA-EF956381021F}" srcOrd="0" destOrd="0" presId="urn:microsoft.com/office/officeart/2008/layout/AlternatingHexagons"/>
    <dgm:cxn modelId="{BF449D5D-4D40-4CBC-AD6E-5C6418C2CE5B}" type="presOf" srcId="{879E80A1-00BC-4A15-89AC-430EBB4F2DA1}" destId="{C50ECBAC-C1BE-446E-AC1C-D4BB6C21272A}" srcOrd="0" destOrd="0" presId="urn:microsoft.com/office/officeart/2008/layout/AlternatingHexagons"/>
    <dgm:cxn modelId="{A6020762-B7C3-4047-9C7D-2508167581E3}" srcId="{5605DB44-4C35-49FE-916B-4738B98319D5}" destId="{CA9BDD63-22B4-4045-ADEC-4F642F5CFE76}" srcOrd="3" destOrd="0" parTransId="{4ED7B3C8-75EC-434E-BC94-DA78B3FF89F1}" sibTransId="{A14326CD-F93A-47CB-B807-EEC5B53244CE}"/>
    <dgm:cxn modelId="{D7C7BE77-2377-45DD-ABE4-19259262BEBC}" type="presOf" srcId="{CA9BDD63-22B4-4045-ADEC-4F642F5CFE76}" destId="{21326F93-773C-422F-B4CD-8BCCF11CBF19}" srcOrd="0" destOrd="0" presId="urn:microsoft.com/office/officeart/2008/layout/AlternatingHexagons"/>
    <dgm:cxn modelId="{CA4CF589-ABB8-43FE-818A-9920732A45ED}" type="presOf" srcId="{AB860409-6975-4586-BAF9-27B870650479}" destId="{27FCC197-6267-4822-AD0F-CD9858782C57}" srcOrd="0" destOrd="0" presId="urn:microsoft.com/office/officeart/2008/layout/AlternatingHexagons"/>
    <dgm:cxn modelId="{0E81CC98-E0E0-421E-9D76-5E7BBCEA975C}" type="presOf" srcId="{F88A377C-6987-4C8F-BE6B-9F1D16FE29DA}" destId="{915AE499-0DC2-40AE-9570-6759B91122C5}" srcOrd="0" destOrd="0" presId="urn:microsoft.com/office/officeart/2008/layout/AlternatingHexagons"/>
    <dgm:cxn modelId="{9FDB62AF-1BC4-420C-9A55-72243D87E5DA}" type="presOf" srcId="{0F773410-EB2A-4C2E-862C-954150F5C943}" destId="{228803D1-8E98-484D-A5B9-321392943119}" srcOrd="0" destOrd="0" presId="urn:microsoft.com/office/officeart/2008/layout/AlternatingHexagons"/>
    <dgm:cxn modelId="{FA170EF3-FAA5-4F7D-9A0A-79ECA480B6C0}" srcId="{5605DB44-4C35-49FE-916B-4738B98319D5}" destId="{879E80A1-00BC-4A15-89AC-430EBB4F2DA1}" srcOrd="2" destOrd="0" parTransId="{03E31E10-A211-4ABF-94BB-9DB11AADE368}" sibTransId="{420EB230-FBE6-4732-B35C-D5A6183BE36F}"/>
    <dgm:cxn modelId="{4E172AF4-8926-4CCC-A991-1A8A07B65A9A}" srcId="{5605DB44-4C35-49FE-916B-4738B98319D5}" destId="{F88A377C-6987-4C8F-BE6B-9F1D16FE29DA}" srcOrd="1" destOrd="0" parTransId="{D220C6CF-7E67-41DD-B42E-0662B7FE8FEF}" sibTransId="{AB860409-6975-4586-BAF9-27B870650479}"/>
    <dgm:cxn modelId="{982B407B-E30C-41AD-AEF0-042B73A18F27}" type="presParOf" srcId="{69C049E6-CE7B-4901-9CD6-4DD066F6A358}" destId="{466D0FEE-3DD3-4216-83D8-2E6618D8EB4A}" srcOrd="0" destOrd="0" presId="urn:microsoft.com/office/officeart/2008/layout/AlternatingHexagons"/>
    <dgm:cxn modelId="{90A01E51-EADD-4E2D-983F-B9426BFF2C04}" type="presParOf" srcId="{466D0FEE-3DD3-4216-83D8-2E6618D8EB4A}" destId="{BFEAD586-AA19-4E33-8C8B-B55273A149F4}" srcOrd="0" destOrd="0" presId="urn:microsoft.com/office/officeart/2008/layout/AlternatingHexagons"/>
    <dgm:cxn modelId="{876A46D3-013C-425D-A871-F581D6CDCA93}" type="presParOf" srcId="{466D0FEE-3DD3-4216-83D8-2E6618D8EB4A}" destId="{AB060637-7C59-4BBA-95CE-40C6D4EE99F2}" srcOrd="1" destOrd="0" presId="urn:microsoft.com/office/officeart/2008/layout/AlternatingHexagons"/>
    <dgm:cxn modelId="{1C259E32-1BFE-41A6-8D9D-15FCC7B9B428}" type="presParOf" srcId="{466D0FEE-3DD3-4216-83D8-2E6618D8EB4A}" destId="{A8FC05A5-1E27-4B70-B0F9-EB2A41CEC646}" srcOrd="2" destOrd="0" presId="urn:microsoft.com/office/officeart/2008/layout/AlternatingHexagons"/>
    <dgm:cxn modelId="{3FC21F03-18EE-420A-8716-2E0C211AAE66}" type="presParOf" srcId="{466D0FEE-3DD3-4216-83D8-2E6618D8EB4A}" destId="{0CE53502-217F-4B00-AD2F-DDBD52E0F170}" srcOrd="3" destOrd="0" presId="urn:microsoft.com/office/officeart/2008/layout/AlternatingHexagons"/>
    <dgm:cxn modelId="{D7202971-A3C7-43FF-A9A8-E42237863FA0}" type="presParOf" srcId="{466D0FEE-3DD3-4216-83D8-2E6618D8EB4A}" destId="{228803D1-8E98-484D-A5B9-321392943119}" srcOrd="4" destOrd="0" presId="urn:microsoft.com/office/officeart/2008/layout/AlternatingHexagons"/>
    <dgm:cxn modelId="{B8DFABBB-3B34-4E00-B55D-5163F84F0D6F}" type="presParOf" srcId="{69C049E6-CE7B-4901-9CD6-4DD066F6A358}" destId="{AA2853B2-DBC1-46F4-88DB-FA96B329509A}" srcOrd="1" destOrd="0" presId="urn:microsoft.com/office/officeart/2008/layout/AlternatingHexagons"/>
    <dgm:cxn modelId="{C89D1049-977A-41C4-93BC-F4FEBD675121}" type="presParOf" srcId="{69C049E6-CE7B-4901-9CD6-4DD066F6A358}" destId="{4E39FD15-EC6C-48F7-AC76-D03554E331C6}" srcOrd="2" destOrd="0" presId="urn:microsoft.com/office/officeart/2008/layout/AlternatingHexagons"/>
    <dgm:cxn modelId="{603B89B2-F920-4D5D-94F5-A1FABE802DF8}" type="presParOf" srcId="{4E39FD15-EC6C-48F7-AC76-D03554E331C6}" destId="{915AE499-0DC2-40AE-9570-6759B91122C5}" srcOrd="0" destOrd="0" presId="urn:microsoft.com/office/officeart/2008/layout/AlternatingHexagons"/>
    <dgm:cxn modelId="{7028E357-0EAB-43FD-AFC7-7444A02A93C3}" type="presParOf" srcId="{4E39FD15-EC6C-48F7-AC76-D03554E331C6}" destId="{44B68C7E-741E-4C6B-B38B-889447C34E86}" srcOrd="1" destOrd="0" presId="urn:microsoft.com/office/officeart/2008/layout/AlternatingHexagons"/>
    <dgm:cxn modelId="{58BCAA76-65C6-40F4-928B-8C001B7FFA68}" type="presParOf" srcId="{4E39FD15-EC6C-48F7-AC76-D03554E331C6}" destId="{D5EF4DFC-D37C-4A98-AA5F-A40AAD03930E}" srcOrd="2" destOrd="0" presId="urn:microsoft.com/office/officeart/2008/layout/AlternatingHexagons"/>
    <dgm:cxn modelId="{AE377866-24A8-4847-85A8-4C8836A8D6DB}" type="presParOf" srcId="{4E39FD15-EC6C-48F7-AC76-D03554E331C6}" destId="{D36CE5B4-F943-4D15-BF7E-89402B2063A7}" srcOrd="3" destOrd="0" presId="urn:microsoft.com/office/officeart/2008/layout/AlternatingHexagons"/>
    <dgm:cxn modelId="{AA774293-A437-4F59-8D08-D050BD47ABCA}" type="presParOf" srcId="{4E39FD15-EC6C-48F7-AC76-D03554E331C6}" destId="{27FCC197-6267-4822-AD0F-CD9858782C57}" srcOrd="4" destOrd="0" presId="urn:microsoft.com/office/officeart/2008/layout/AlternatingHexagons"/>
    <dgm:cxn modelId="{758923AF-C4BF-440C-B728-F0AC7253A994}" type="presParOf" srcId="{69C049E6-CE7B-4901-9CD6-4DD066F6A358}" destId="{3B1D9CDB-0C37-43A7-8E05-B27F7E661FA9}" srcOrd="3" destOrd="0" presId="urn:microsoft.com/office/officeart/2008/layout/AlternatingHexagons"/>
    <dgm:cxn modelId="{0306AB28-54F9-451E-B085-2462FD0652C3}" type="presParOf" srcId="{69C049E6-CE7B-4901-9CD6-4DD066F6A358}" destId="{137E261D-22BD-4784-91BE-80F435C12577}" srcOrd="4" destOrd="0" presId="urn:microsoft.com/office/officeart/2008/layout/AlternatingHexagons"/>
    <dgm:cxn modelId="{670DE662-518D-48AE-A625-A6CD8DA6D1D1}" type="presParOf" srcId="{137E261D-22BD-4784-91BE-80F435C12577}" destId="{C50ECBAC-C1BE-446E-AC1C-D4BB6C21272A}" srcOrd="0" destOrd="0" presId="urn:microsoft.com/office/officeart/2008/layout/AlternatingHexagons"/>
    <dgm:cxn modelId="{C07FE657-1517-4C1C-BC02-A0EBC3355C17}" type="presParOf" srcId="{137E261D-22BD-4784-91BE-80F435C12577}" destId="{33BC82F5-4719-459A-B049-DE84A6475137}" srcOrd="1" destOrd="0" presId="urn:microsoft.com/office/officeart/2008/layout/AlternatingHexagons"/>
    <dgm:cxn modelId="{9C204422-EA23-4CD5-BABB-3D707077464D}" type="presParOf" srcId="{137E261D-22BD-4784-91BE-80F435C12577}" destId="{63097DAF-F932-4695-8E21-A46DC9C404B8}" srcOrd="2" destOrd="0" presId="urn:microsoft.com/office/officeart/2008/layout/AlternatingHexagons"/>
    <dgm:cxn modelId="{269A8F3D-4642-4BC3-92F2-766B08F53F7A}" type="presParOf" srcId="{137E261D-22BD-4784-91BE-80F435C12577}" destId="{7012E751-1CDE-4F2E-9E5A-32B6B0ED6BD9}" srcOrd="3" destOrd="0" presId="urn:microsoft.com/office/officeart/2008/layout/AlternatingHexagons"/>
    <dgm:cxn modelId="{2C7AD604-FF24-43A7-8BAD-A3AEF0545773}" type="presParOf" srcId="{137E261D-22BD-4784-91BE-80F435C12577}" destId="{D37CB3AB-4EFD-4A4B-B8BA-EF956381021F}" srcOrd="4" destOrd="0" presId="urn:microsoft.com/office/officeart/2008/layout/AlternatingHexagons"/>
    <dgm:cxn modelId="{B6063208-D746-4112-AAB5-A1E2CD2A13DC}" type="presParOf" srcId="{69C049E6-CE7B-4901-9CD6-4DD066F6A358}" destId="{53C4B68B-D8AB-40DB-815B-E4B63D05D6B2}" srcOrd="5" destOrd="0" presId="urn:microsoft.com/office/officeart/2008/layout/AlternatingHexagons"/>
    <dgm:cxn modelId="{EBA4B784-FC0C-4CBF-94D0-3F656AAB75DD}" type="presParOf" srcId="{69C049E6-CE7B-4901-9CD6-4DD066F6A358}" destId="{D73ABD9D-FF37-4202-A1A1-1998B9E032C2}" srcOrd="6" destOrd="0" presId="urn:microsoft.com/office/officeart/2008/layout/AlternatingHexagons"/>
    <dgm:cxn modelId="{3DC46898-3C93-441C-B308-C24BECCA3705}" type="presParOf" srcId="{D73ABD9D-FF37-4202-A1A1-1998B9E032C2}" destId="{21326F93-773C-422F-B4CD-8BCCF11CBF19}" srcOrd="0" destOrd="0" presId="urn:microsoft.com/office/officeart/2008/layout/AlternatingHexagons"/>
    <dgm:cxn modelId="{0AC49CEA-9A50-4977-B551-BBA6761C470F}" type="presParOf" srcId="{D73ABD9D-FF37-4202-A1A1-1998B9E032C2}" destId="{6ED2E002-C087-417F-AB1C-FA3859221970}" srcOrd="1" destOrd="0" presId="urn:microsoft.com/office/officeart/2008/layout/AlternatingHexagons"/>
    <dgm:cxn modelId="{54DC85C4-4D55-4A3F-AE44-C91DA15914FB}" type="presParOf" srcId="{D73ABD9D-FF37-4202-A1A1-1998B9E032C2}" destId="{F450C305-EA2E-476B-BD4D-695B286D3A75}" srcOrd="2" destOrd="0" presId="urn:microsoft.com/office/officeart/2008/layout/AlternatingHexagons"/>
    <dgm:cxn modelId="{6BA535C9-028D-4F8E-B333-5049CE979DB1}" type="presParOf" srcId="{D73ABD9D-FF37-4202-A1A1-1998B9E032C2}" destId="{C8CF42FE-A103-4D07-9FE6-BB3211F8109B}" srcOrd="3" destOrd="0" presId="urn:microsoft.com/office/officeart/2008/layout/AlternatingHexagons"/>
    <dgm:cxn modelId="{F81E7BF8-4A54-427C-B186-B928B4FC5EED}" type="presParOf" srcId="{D73ABD9D-FF37-4202-A1A1-1998B9E032C2}" destId="{C33D02AD-A396-4372-98D4-4214315863F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CCCF5-075B-4764-B227-9700BA3E19BF}"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6E209C2F-45A7-49A8-B786-3DC3D5462FB4}">
      <dgm:prSet phldrT="[Text]"/>
      <dgm:spPr>
        <a:xfrm rot="16200000">
          <a:off x="-1177228" y="1180199"/>
          <a:ext cx="3534228" cy="1173828"/>
        </a:xfrm>
        <a:prstGeom prst="flowChartManualOperation">
          <a:avLst/>
        </a:prstGeom>
        <a:solidFill>
          <a:srgbClr val="FFFF66"/>
        </a:solidFill>
      </dgm:spPr>
      <dgm:t>
        <a:bodyPr/>
        <a:lstStyle/>
        <a:p>
          <a:r>
            <a:rPr lang="en-US" dirty="0">
              <a:solidFill>
                <a:srgbClr val="002060"/>
              </a:solidFill>
              <a:latin typeface="Arial"/>
              <a:ea typeface="ＭＳ Ｐゴシック"/>
              <a:cs typeface="+mn-cs"/>
            </a:rPr>
            <a:t>Set objectives, establish Steering Group</a:t>
          </a:r>
        </a:p>
      </dgm:t>
    </dgm:pt>
    <dgm:pt modelId="{5664DC0E-98FB-4EA7-A1BD-4BFB43250025}" type="parTrans" cxnId="{B4580CD4-90F9-4CCB-A8BE-749824CA0969}">
      <dgm:prSet/>
      <dgm:spPr/>
      <dgm:t>
        <a:bodyPr/>
        <a:lstStyle/>
        <a:p>
          <a:endParaRPr lang="en-US"/>
        </a:p>
      </dgm:t>
    </dgm:pt>
    <dgm:pt modelId="{AC4506BB-E362-4F0A-A9D4-58B8148CADB4}" type="sibTrans" cxnId="{B4580CD4-90F9-4CCB-A8BE-749824CA0969}">
      <dgm:prSet/>
      <dgm:spPr/>
      <dgm:t>
        <a:bodyPr/>
        <a:lstStyle/>
        <a:p>
          <a:endParaRPr lang="en-US"/>
        </a:p>
      </dgm:t>
    </dgm:pt>
    <dgm:pt modelId="{F0523484-828E-4B4D-9DA0-62DAC7DE4E11}">
      <dgm:prSet phldrT="[Text]"/>
      <dgm:spPr>
        <a:xfrm rot="16200000">
          <a:off x="84637" y="1180199"/>
          <a:ext cx="3534228" cy="1173828"/>
        </a:xfrm>
        <a:prstGeom prst="flowChartManualOperation">
          <a:avLst/>
        </a:prstGeom>
        <a:solidFill>
          <a:srgbClr val="92D050"/>
        </a:solidFill>
      </dgm:spPr>
      <dgm:t>
        <a:bodyPr/>
        <a:lstStyle/>
        <a:p>
          <a:r>
            <a:rPr lang="en-US" dirty="0">
              <a:solidFill>
                <a:srgbClr val="002060"/>
              </a:solidFill>
              <a:latin typeface="Arial"/>
              <a:ea typeface="ＭＳ Ｐゴシック"/>
              <a:cs typeface="+mn-cs"/>
            </a:rPr>
            <a:t>Create</a:t>
          </a:r>
          <a:r>
            <a:rPr lang="en-US" baseline="0" dirty="0">
              <a:solidFill>
                <a:srgbClr val="002060"/>
              </a:solidFill>
              <a:latin typeface="Arial"/>
              <a:ea typeface="ＭＳ Ｐゴシック"/>
              <a:cs typeface="+mn-cs"/>
            </a:rPr>
            <a:t> a Neighbourhood Area</a:t>
          </a:r>
          <a:endParaRPr lang="en-US" dirty="0">
            <a:solidFill>
              <a:srgbClr val="002060"/>
            </a:solidFill>
            <a:latin typeface="Arial"/>
            <a:ea typeface="ＭＳ Ｐゴシック"/>
            <a:cs typeface="+mn-cs"/>
          </a:endParaRPr>
        </a:p>
      </dgm:t>
    </dgm:pt>
    <dgm:pt modelId="{80A12C79-F2F0-4457-88F9-1F571BDB84AE}" type="parTrans" cxnId="{75256481-8562-42F7-A27F-A196E6D24154}">
      <dgm:prSet/>
      <dgm:spPr/>
      <dgm:t>
        <a:bodyPr/>
        <a:lstStyle/>
        <a:p>
          <a:endParaRPr lang="en-US"/>
        </a:p>
      </dgm:t>
    </dgm:pt>
    <dgm:pt modelId="{D578935E-483D-4B0B-A0DB-4F9C46724D05}" type="sibTrans" cxnId="{75256481-8562-42F7-A27F-A196E6D24154}">
      <dgm:prSet/>
      <dgm:spPr/>
      <dgm:t>
        <a:bodyPr/>
        <a:lstStyle/>
        <a:p>
          <a:endParaRPr lang="en-US"/>
        </a:p>
      </dgm:t>
    </dgm:pt>
    <dgm:pt modelId="{E52C0B8E-5BCB-48DE-BC39-23EA89DD5B99}">
      <dgm:prSet phldrT="[Text]"/>
      <dgm:spPr>
        <a:xfrm rot="16200000">
          <a:off x="1346503" y="1180199"/>
          <a:ext cx="3534228" cy="1173828"/>
        </a:xfrm>
        <a:prstGeom prst="flowChartManualOperation">
          <a:avLst/>
        </a:prstGeom>
      </dgm:spPr>
      <dgm:t>
        <a:bodyPr/>
        <a:lstStyle/>
        <a:p>
          <a:r>
            <a:rPr lang="en-US" dirty="0">
              <a:solidFill>
                <a:srgbClr val="002060"/>
              </a:solidFill>
              <a:latin typeface="Arial"/>
              <a:ea typeface="ＭＳ Ｐゴシック"/>
              <a:cs typeface="+mn-cs"/>
            </a:rPr>
            <a:t>Community engagement, Gather data (Evidence base)</a:t>
          </a:r>
        </a:p>
      </dgm:t>
    </dgm:pt>
    <dgm:pt modelId="{08632B92-9E5E-4FC4-9E50-168A907269C5}" type="parTrans" cxnId="{12EA0B78-6323-4EB0-B3A8-FABA5FC963EC}">
      <dgm:prSet/>
      <dgm:spPr/>
      <dgm:t>
        <a:bodyPr/>
        <a:lstStyle/>
        <a:p>
          <a:endParaRPr lang="en-US"/>
        </a:p>
      </dgm:t>
    </dgm:pt>
    <dgm:pt modelId="{82DBC694-F3BA-43FC-9343-C59801962CD3}" type="sibTrans" cxnId="{12EA0B78-6323-4EB0-B3A8-FABA5FC963EC}">
      <dgm:prSet/>
      <dgm:spPr/>
      <dgm:t>
        <a:bodyPr/>
        <a:lstStyle/>
        <a:p>
          <a:endParaRPr lang="en-US"/>
        </a:p>
      </dgm:t>
    </dgm:pt>
    <dgm:pt modelId="{C3EF0B82-C468-4A54-8B34-957C66DAB0D4}">
      <dgm:prSet/>
      <dgm:spPr>
        <a:xfrm rot="16200000">
          <a:off x="2608370" y="1180199"/>
          <a:ext cx="3534228" cy="1173828"/>
        </a:xfrm>
        <a:prstGeom prst="flowChartManualOperation">
          <a:avLst/>
        </a:prstGeom>
      </dgm:spPr>
      <dgm:t>
        <a:bodyPr/>
        <a:lstStyle/>
        <a:p>
          <a:r>
            <a:rPr lang="en-US" dirty="0">
              <a:solidFill>
                <a:srgbClr val="002060"/>
              </a:solidFill>
              <a:latin typeface="Arial"/>
              <a:ea typeface="ＭＳ Ｐゴシック"/>
              <a:cs typeface="+mn-cs"/>
            </a:rPr>
            <a:t>Assess data, draft policies, Write the Plan</a:t>
          </a:r>
        </a:p>
      </dgm:t>
    </dgm:pt>
    <dgm:pt modelId="{70CBE464-1FB3-4363-8FC5-38C14EFED36C}" type="parTrans" cxnId="{1CDFEB5C-D9E2-4A86-876D-1E75602CE88E}">
      <dgm:prSet/>
      <dgm:spPr/>
      <dgm:t>
        <a:bodyPr/>
        <a:lstStyle/>
        <a:p>
          <a:endParaRPr lang="en-US"/>
        </a:p>
      </dgm:t>
    </dgm:pt>
    <dgm:pt modelId="{58878882-6584-475D-ADCC-8B29229F8A2D}" type="sibTrans" cxnId="{1CDFEB5C-D9E2-4A86-876D-1E75602CE88E}">
      <dgm:prSet/>
      <dgm:spPr/>
      <dgm:t>
        <a:bodyPr/>
        <a:lstStyle/>
        <a:p>
          <a:endParaRPr lang="en-US"/>
        </a:p>
      </dgm:t>
    </dgm:pt>
    <dgm:pt modelId="{5B94D34B-1ED3-4A1B-8B2C-A635E052D903}">
      <dgm:prSet/>
      <dgm:spPr>
        <a:xfrm rot="16200000">
          <a:off x="3870236" y="1180199"/>
          <a:ext cx="3534228" cy="1173828"/>
        </a:xfrm>
        <a:prstGeom prst="flowChartManualOperation">
          <a:avLst/>
        </a:prstGeom>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a:ea typeface="ＭＳ Ｐゴシック"/>
              <a:cs typeface="+mn-cs"/>
            </a:rPr>
            <a:t>Pre-submission Consultation, then Amendments</a:t>
          </a:r>
        </a:p>
        <a:p>
          <a:pPr lvl="0" defTabSz="533400">
            <a:lnSpc>
              <a:spcPct val="90000"/>
            </a:lnSpc>
            <a:spcBef>
              <a:spcPct val="0"/>
            </a:spcBef>
            <a:spcAft>
              <a:spcPct val="35000"/>
            </a:spcAft>
          </a:pPr>
          <a:endParaRPr lang="en-US" dirty="0">
            <a:latin typeface="Arial"/>
            <a:ea typeface="ＭＳ Ｐゴシック"/>
            <a:cs typeface="+mn-cs"/>
          </a:endParaRPr>
        </a:p>
      </dgm:t>
    </dgm:pt>
    <dgm:pt modelId="{BA8A7819-D5FB-4DC9-82B4-824514A4C784}" type="parTrans" cxnId="{B12639A6-9694-45F3-BF96-612F6D6A57D0}">
      <dgm:prSet/>
      <dgm:spPr/>
      <dgm:t>
        <a:bodyPr/>
        <a:lstStyle/>
        <a:p>
          <a:endParaRPr lang="en-US"/>
        </a:p>
      </dgm:t>
    </dgm:pt>
    <dgm:pt modelId="{AFADA497-6EC2-4545-B4CE-E0BA028201E8}" type="sibTrans" cxnId="{B12639A6-9694-45F3-BF96-612F6D6A57D0}">
      <dgm:prSet/>
      <dgm:spPr/>
      <dgm:t>
        <a:bodyPr/>
        <a:lstStyle/>
        <a:p>
          <a:endParaRPr lang="en-US"/>
        </a:p>
      </dgm:t>
    </dgm:pt>
    <dgm:pt modelId="{2BF2857E-4D6F-42E6-9E07-35F14493FED7}">
      <dgm:prSet/>
      <dgm:spPr>
        <a:xfrm rot="16200000">
          <a:off x="5132102" y="1180199"/>
          <a:ext cx="3534228" cy="1173828"/>
        </a:xfrm>
        <a:prstGeom prst="flowChartManualOperation">
          <a:avLst/>
        </a:prstGeom>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a:ea typeface="ＭＳ Ｐゴシック"/>
            </a:rPr>
            <a:t>Submission</a:t>
          </a:r>
          <a:endParaRPr lang="en-US" sz="1800" kern="1200" dirty="0">
            <a:solidFill>
              <a:srgbClr val="002060"/>
            </a:solidFill>
            <a:latin typeface="Arial"/>
            <a:ea typeface="ＭＳ Ｐゴシック"/>
            <a:cs typeface="+mn-cs"/>
          </a:endParaRPr>
        </a:p>
        <a:p>
          <a:endParaRPr lang="en-US" dirty="0">
            <a:latin typeface="Arial"/>
            <a:ea typeface="ＭＳ Ｐゴシック"/>
            <a:cs typeface="+mn-cs"/>
          </a:endParaRPr>
        </a:p>
      </dgm:t>
    </dgm:pt>
    <dgm:pt modelId="{2ADE6D18-1B12-4A17-8CE9-797C71ABC2C5}" type="parTrans" cxnId="{D9D199EA-BE5D-4804-B9D7-82D5443FDA8F}">
      <dgm:prSet/>
      <dgm:spPr/>
      <dgm:t>
        <a:bodyPr/>
        <a:lstStyle/>
        <a:p>
          <a:endParaRPr lang="en-US"/>
        </a:p>
      </dgm:t>
    </dgm:pt>
    <dgm:pt modelId="{E6909DB1-5FD3-47C5-AA35-F56BA88EFC12}" type="sibTrans" cxnId="{D9D199EA-BE5D-4804-B9D7-82D5443FDA8F}">
      <dgm:prSet/>
      <dgm:spPr/>
      <dgm:t>
        <a:bodyPr/>
        <a:lstStyle/>
        <a:p>
          <a:endParaRPr lang="en-US"/>
        </a:p>
      </dgm:t>
    </dgm:pt>
    <dgm:pt modelId="{0F01AC7E-3B65-4629-84F4-48B1BBD898F4}" type="pres">
      <dgm:prSet presAssocID="{236CCCF5-075B-4764-B227-9700BA3E19BF}" presName="Name0" presStyleCnt="0">
        <dgm:presLayoutVars>
          <dgm:dir/>
          <dgm:resizeHandles val="exact"/>
        </dgm:presLayoutVars>
      </dgm:prSet>
      <dgm:spPr/>
    </dgm:pt>
    <dgm:pt modelId="{85567B9E-3EF2-40D3-87F6-2B740AE6A2E8}" type="pres">
      <dgm:prSet presAssocID="{6E209C2F-45A7-49A8-B786-3DC3D5462FB4}" presName="node" presStyleLbl="node1" presStyleIdx="0" presStyleCnt="6" custLinFactX="-37014" custLinFactNeighborX="-100000" custLinFactNeighborY="-11368">
        <dgm:presLayoutVars>
          <dgm:bulletEnabled val="1"/>
        </dgm:presLayoutVars>
      </dgm:prSet>
      <dgm:spPr/>
    </dgm:pt>
    <dgm:pt modelId="{DBC5E481-7D6C-400F-A149-028ADCB2FAB0}" type="pres">
      <dgm:prSet presAssocID="{AC4506BB-E362-4F0A-A9D4-58B8148CADB4}" presName="sibTrans" presStyleCnt="0"/>
      <dgm:spPr/>
    </dgm:pt>
    <dgm:pt modelId="{31E69E72-4734-438E-A71E-70CA1DE978A5}" type="pres">
      <dgm:prSet presAssocID="{F0523484-828E-4B4D-9DA0-62DAC7DE4E11}" presName="node" presStyleLbl="node1" presStyleIdx="1" presStyleCnt="6">
        <dgm:presLayoutVars>
          <dgm:bulletEnabled val="1"/>
        </dgm:presLayoutVars>
      </dgm:prSet>
      <dgm:spPr/>
    </dgm:pt>
    <dgm:pt modelId="{AEC378B5-9555-4C8A-A754-9728EE3E6C96}" type="pres">
      <dgm:prSet presAssocID="{D578935E-483D-4B0B-A0DB-4F9C46724D05}" presName="sibTrans" presStyleCnt="0"/>
      <dgm:spPr/>
    </dgm:pt>
    <dgm:pt modelId="{83334B6B-B59B-4D74-ADAC-CDC669DB5734}" type="pres">
      <dgm:prSet presAssocID="{E52C0B8E-5BCB-48DE-BC39-23EA89DD5B99}" presName="node" presStyleLbl="node1" presStyleIdx="2" presStyleCnt="6">
        <dgm:presLayoutVars>
          <dgm:bulletEnabled val="1"/>
        </dgm:presLayoutVars>
      </dgm:prSet>
      <dgm:spPr/>
    </dgm:pt>
    <dgm:pt modelId="{D5AD58A6-162F-4C22-A045-25FE0EB1E7F8}" type="pres">
      <dgm:prSet presAssocID="{82DBC694-F3BA-43FC-9343-C59801962CD3}" presName="sibTrans" presStyleCnt="0"/>
      <dgm:spPr/>
    </dgm:pt>
    <dgm:pt modelId="{CDE821F0-FFCB-4ED7-A50C-9161D7F86560}" type="pres">
      <dgm:prSet presAssocID="{C3EF0B82-C468-4A54-8B34-957C66DAB0D4}" presName="node" presStyleLbl="node1" presStyleIdx="3" presStyleCnt="6">
        <dgm:presLayoutVars>
          <dgm:bulletEnabled val="1"/>
        </dgm:presLayoutVars>
      </dgm:prSet>
      <dgm:spPr/>
    </dgm:pt>
    <dgm:pt modelId="{BF84A429-655A-4251-8596-DFB17A2D3E30}" type="pres">
      <dgm:prSet presAssocID="{58878882-6584-475D-ADCC-8B29229F8A2D}" presName="sibTrans" presStyleCnt="0"/>
      <dgm:spPr/>
    </dgm:pt>
    <dgm:pt modelId="{0C1C49C4-209A-45FE-8619-19C3EE75957D}" type="pres">
      <dgm:prSet presAssocID="{5B94D34B-1ED3-4A1B-8B2C-A635E052D903}" presName="node" presStyleLbl="node1" presStyleIdx="4" presStyleCnt="6">
        <dgm:presLayoutVars>
          <dgm:bulletEnabled val="1"/>
        </dgm:presLayoutVars>
      </dgm:prSet>
      <dgm:spPr/>
    </dgm:pt>
    <dgm:pt modelId="{A0B91F35-0A2D-40E0-91CA-840865F9AAE4}" type="pres">
      <dgm:prSet presAssocID="{AFADA497-6EC2-4545-B4CE-E0BA028201E8}" presName="sibTrans" presStyleCnt="0"/>
      <dgm:spPr/>
    </dgm:pt>
    <dgm:pt modelId="{A9CF86CE-00B6-43DF-92AB-624C90F7D611}" type="pres">
      <dgm:prSet presAssocID="{2BF2857E-4D6F-42E6-9E07-35F14493FED7}" presName="node" presStyleLbl="node1" presStyleIdx="5" presStyleCnt="6" custLinFactNeighborX="39342" custLinFactNeighborY="-2940">
        <dgm:presLayoutVars>
          <dgm:bulletEnabled val="1"/>
        </dgm:presLayoutVars>
      </dgm:prSet>
      <dgm:spPr/>
    </dgm:pt>
  </dgm:ptLst>
  <dgm:cxnLst>
    <dgm:cxn modelId="{AF162304-F44C-4DB8-993A-E9787881EFC2}" type="presOf" srcId="{5B94D34B-1ED3-4A1B-8B2C-A635E052D903}" destId="{0C1C49C4-209A-45FE-8619-19C3EE75957D}" srcOrd="0" destOrd="0" presId="urn:microsoft.com/office/officeart/2005/8/layout/hList6"/>
    <dgm:cxn modelId="{D3DD2632-9740-4406-8EB2-478CA038E0ED}" type="presOf" srcId="{E52C0B8E-5BCB-48DE-BC39-23EA89DD5B99}" destId="{83334B6B-B59B-4D74-ADAC-CDC669DB5734}" srcOrd="0" destOrd="0" presId="urn:microsoft.com/office/officeart/2005/8/layout/hList6"/>
    <dgm:cxn modelId="{34DC5835-EAA4-4B62-AEC4-08C22586779D}" type="presOf" srcId="{2BF2857E-4D6F-42E6-9E07-35F14493FED7}" destId="{A9CF86CE-00B6-43DF-92AB-624C90F7D611}" srcOrd="0" destOrd="0" presId="urn:microsoft.com/office/officeart/2005/8/layout/hList6"/>
    <dgm:cxn modelId="{1CDFEB5C-D9E2-4A86-876D-1E75602CE88E}" srcId="{236CCCF5-075B-4764-B227-9700BA3E19BF}" destId="{C3EF0B82-C468-4A54-8B34-957C66DAB0D4}" srcOrd="3" destOrd="0" parTransId="{70CBE464-1FB3-4363-8FC5-38C14EFED36C}" sibTransId="{58878882-6584-475D-ADCC-8B29229F8A2D}"/>
    <dgm:cxn modelId="{12EA0B78-6323-4EB0-B3A8-FABA5FC963EC}" srcId="{236CCCF5-075B-4764-B227-9700BA3E19BF}" destId="{E52C0B8E-5BCB-48DE-BC39-23EA89DD5B99}" srcOrd="2" destOrd="0" parTransId="{08632B92-9E5E-4FC4-9E50-168A907269C5}" sibTransId="{82DBC694-F3BA-43FC-9343-C59801962CD3}"/>
    <dgm:cxn modelId="{75256481-8562-42F7-A27F-A196E6D24154}" srcId="{236CCCF5-075B-4764-B227-9700BA3E19BF}" destId="{F0523484-828E-4B4D-9DA0-62DAC7DE4E11}" srcOrd="1" destOrd="0" parTransId="{80A12C79-F2F0-4457-88F9-1F571BDB84AE}" sibTransId="{D578935E-483D-4B0B-A0DB-4F9C46724D05}"/>
    <dgm:cxn modelId="{B12639A6-9694-45F3-BF96-612F6D6A57D0}" srcId="{236CCCF5-075B-4764-B227-9700BA3E19BF}" destId="{5B94D34B-1ED3-4A1B-8B2C-A635E052D903}" srcOrd="4" destOrd="0" parTransId="{BA8A7819-D5FB-4DC9-82B4-824514A4C784}" sibTransId="{AFADA497-6EC2-4545-B4CE-E0BA028201E8}"/>
    <dgm:cxn modelId="{7F60E7B8-52D6-43EB-8F99-683755BF8602}" type="presOf" srcId="{6E209C2F-45A7-49A8-B786-3DC3D5462FB4}" destId="{85567B9E-3EF2-40D3-87F6-2B740AE6A2E8}" srcOrd="0" destOrd="0" presId="urn:microsoft.com/office/officeart/2005/8/layout/hList6"/>
    <dgm:cxn modelId="{EDDF64D3-1AB0-446E-A110-4D120EB54AF8}" type="presOf" srcId="{F0523484-828E-4B4D-9DA0-62DAC7DE4E11}" destId="{31E69E72-4734-438E-A71E-70CA1DE978A5}" srcOrd="0" destOrd="0" presId="urn:microsoft.com/office/officeart/2005/8/layout/hList6"/>
    <dgm:cxn modelId="{B4580CD4-90F9-4CCB-A8BE-749824CA0969}" srcId="{236CCCF5-075B-4764-B227-9700BA3E19BF}" destId="{6E209C2F-45A7-49A8-B786-3DC3D5462FB4}" srcOrd="0" destOrd="0" parTransId="{5664DC0E-98FB-4EA7-A1BD-4BFB43250025}" sibTransId="{AC4506BB-E362-4F0A-A9D4-58B8148CADB4}"/>
    <dgm:cxn modelId="{AEBC99D9-43E3-4814-8DF7-762DCB7493D7}" type="presOf" srcId="{C3EF0B82-C468-4A54-8B34-957C66DAB0D4}" destId="{CDE821F0-FFCB-4ED7-A50C-9161D7F86560}" srcOrd="0" destOrd="0" presId="urn:microsoft.com/office/officeart/2005/8/layout/hList6"/>
    <dgm:cxn modelId="{E89F72DE-A41A-419D-8DE6-1599D4E34406}" type="presOf" srcId="{236CCCF5-075B-4764-B227-9700BA3E19BF}" destId="{0F01AC7E-3B65-4629-84F4-48B1BBD898F4}" srcOrd="0" destOrd="0" presId="urn:microsoft.com/office/officeart/2005/8/layout/hList6"/>
    <dgm:cxn modelId="{D9D199EA-BE5D-4804-B9D7-82D5443FDA8F}" srcId="{236CCCF5-075B-4764-B227-9700BA3E19BF}" destId="{2BF2857E-4D6F-42E6-9E07-35F14493FED7}" srcOrd="5" destOrd="0" parTransId="{2ADE6D18-1B12-4A17-8CE9-797C71ABC2C5}" sibTransId="{E6909DB1-5FD3-47C5-AA35-F56BA88EFC12}"/>
    <dgm:cxn modelId="{E4AF4623-3DEF-4721-8FC9-BFC6B44D3095}" type="presParOf" srcId="{0F01AC7E-3B65-4629-84F4-48B1BBD898F4}" destId="{85567B9E-3EF2-40D3-87F6-2B740AE6A2E8}" srcOrd="0" destOrd="0" presId="urn:microsoft.com/office/officeart/2005/8/layout/hList6"/>
    <dgm:cxn modelId="{AA021F05-E576-4FDC-8501-181AA3229102}" type="presParOf" srcId="{0F01AC7E-3B65-4629-84F4-48B1BBD898F4}" destId="{DBC5E481-7D6C-400F-A149-028ADCB2FAB0}" srcOrd="1" destOrd="0" presId="urn:microsoft.com/office/officeart/2005/8/layout/hList6"/>
    <dgm:cxn modelId="{8A0B5009-1420-4D8C-A9AB-EF4F1FC06D4E}" type="presParOf" srcId="{0F01AC7E-3B65-4629-84F4-48B1BBD898F4}" destId="{31E69E72-4734-438E-A71E-70CA1DE978A5}" srcOrd="2" destOrd="0" presId="urn:microsoft.com/office/officeart/2005/8/layout/hList6"/>
    <dgm:cxn modelId="{CAD52939-C8EB-440F-A483-38E8ADF2ECF6}" type="presParOf" srcId="{0F01AC7E-3B65-4629-84F4-48B1BBD898F4}" destId="{AEC378B5-9555-4C8A-A754-9728EE3E6C96}" srcOrd="3" destOrd="0" presId="urn:microsoft.com/office/officeart/2005/8/layout/hList6"/>
    <dgm:cxn modelId="{47DF610D-B92B-4F44-9E9E-398A39138AAD}" type="presParOf" srcId="{0F01AC7E-3B65-4629-84F4-48B1BBD898F4}" destId="{83334B6B-B59B-4D74-ADAC-CDC669DB5734}" srcOrd="4" destOrd="0" presId="urn:microsoft.com/office/officeart/2005/8/layout/hList6"/>
    <dgm:cxn modelId="{AEC13AFC-6A76-4701-A36D-854AE1077351}" type="presParOf" srcId="{0F01AC7E-3B65-4629-84F4-48B1BBD898F4}" destId="{D5AD58A6-162F-4C22-A045-25FE0EB1E7F8}" srcOrd="5" destOrd="0" presId="urn:microsoft.com/office/officeart/2005/8/layout/hList6"/>
    <dgm:cxn modelId="{E5F00347-806B-4080-90A4-8AB279C2AD09}" type="presParOf" srcId="{0F01AC7E-3B65-4629-84F4-48B1BBD898F4}" destId="{CDE821F0-FFCB-4ED7-A50C-9161D7F86560}" srcOrd="6" destOrd="0" presId="urn:microsoft.com/office/officeart/2005/8/layout/hList6"/>
    <dgm:cxn modelId="{D409132D-B69A-4416-88B3-DC484BE5C34F}" type="presParOf" srcId="{0F01AC7E-3B65-4629-84F4-48B1BBD898F4}" destId="{BF84A429-655A-4251-8596-DFB17A2D3E30}" srcOrd="7" destOrd="0" presId="urn:microsoft.com/office/officeart/2005/8/layout/hList6"/>
    <dgm:cxn modelId="{A8A03C66-7867-425C-95DF-4755F7CC7E53}" type="presParOf" srcId="{0F01AC7E-3B65-4629-84F4-48B1BBD898F4}" destId="{0C1C49C4-209A-45FE-8619-19C3EE75957D}" srcOrd="8" destOrd="0" presId="urn:microsoft.com/office/officeart/2005/8/layout/hList6"/>
    <dgm:cxn modelId="{D9D8F0DF-A357-4D75-8466-547C8DA53D47}" type="presParOf" srcId="{0F01AC7E-3B65-4629-84F4-48B1BBD898F4}" destId="{A0B91F35-0A2D-40E0-91CA-840865F9AAE4}" srcOrd="9" destOrd="0" presId="urn:microsoft.com/office/officeart/2005/8/layout/hList6"/>
    <dgm:cxn modelId="{962421EE-5DCF-4BAE-87C0-5504AA7393A2}" type="presParOf" srcId="{0F01AC7E-3B65-4629-84F4-48B1BBD898F4}" destId="{A9CF86CE-00B6-43DF-92AB-624C90F7D611}"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D586-AA19-4E33-8C8B-B55273A149F4}">
      <dsp:nvSpPr>
        <dsp:cNvPr id="0" name=""/>
        <dsp:cNvSpPr/>
      </dsp:nvSpPr>
      <dsp:spPr>
        <a:xfrm rot="5400000">
          <a:off x="3910189" y="-78875"/>
          <a:ext cx="1672355" cy="1913742"/>
        </a:xfrm>
        <a:prstGeom prst="hexagon">
          <a:avLst>
            <a:gd name="adj" fmla="val 25000"/>
            <a:gd name="vf" fmla="val 115470"/>
          </a:avLst>
        </a:prstGeom>
        <a:solidFill>
          <a:srgbClr val="C4C3DB">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Helps guide development decisions</a:t>
          </a:r>
        </a:p>
      </dsp:txBody>
      <dsp:txXfrm rot="-5400000">
        <a:off x="4108453" y="320544"/>
        <a:ext cx="1275828" cy="1114903"/>
      </dsp:txXfrm>
    </dsp:sp>
    <dsp:sp modelId="{AB060637-7C59-4BBA-95CE-40C6D4EE99F2}">
      <dsp:nvSpPr>
        <dsp:cNvPr id="0" name=""/>
        <dsp:cNvSpPr/>
      </dsp:nvSpPr>
      <dsp:spPr>
        <a:xfrm>
          <a:off x="4900872" y="503392"/>
          <a:ext cx="1239826" cy="666573"/>
        </a:xfrm>
        <a:prstGeom prst="rect">
          <a:avLst/>
        </a:prstGeom>
        <a:noFill/>
        <a:ln>
          <a:noFill/>
        </a:ln>
        <a:effectLst/>
      </dsp:spPr>
      <dsp:style>
        <a:lnRef idx="0">
          <a:scrgbClr r="0" g="0" b="0"/>
        </a:lnRef>
        <a:fillRef idx="0">
          <a:scrgbClr r="0" g="0" b="0"/>
        </a:fillRef>
        <a:effectRef idx="0">
          <a:scrgbClr r="0" g="0" b="0"/>
        </a:effectRef>
        <a:fontRef idx="minor"/>
      </dsp:style>
    </dsp:sp>
    <dsp:sp modelId="{228803D1-8E98-484D-A5B9-321392943119}">
      <dsp:nvSpPr>
        <dsp:cNvPr id="0" name=""/>
        <dsp:cNvSpPr/>
      </dsp:nvSpPr>
      <dsp:spPr>
        <a:xfrm rot="5400000">
          <a:off x="2531517" y="568445"/>
          <a:ext cx="1207864" cy="1188998"/>
        </a:xfrm>
        <a:prstGeom prst="hexagon">
          <a:avLst>
            <a:gd name="adj" fmla="val 25000"/>
            <a:gd name="vf" fmla="val 115470"/>
          </a:avLst>
        </a:prstGeom>
        <a:solidFill>
          <a:srgbClr val="EFCA41">
            <a:alpha val="839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Access Grant funding</a:t>
          </a:r>
        </a:p>
      </dsp:txBody>
      <dsp:txXfrm rot="-5400000">
        <a:off x="2737569" y="758752"/>
        <a:ext cx="795760" cy="808387"/>
      </dsp:txXfrm>
    </dsp:sp>
    <dsp:sp modelId="{915AE499-0DC2-40AE-9570-6759B91122C5}">
      <dsp:nvSpPr>
        <dsp:cNvPr id="0" name=""/>
        <dsp:cNvSpPr/>
      </dsp:nvSpPr>
      <dsp:spPr>
        <a:xfrm rot="5400000">
          <a:off x="3152038" y="1474348"/>
          <a:ext cx="1424623" cy="1535490"/>
        </a:xfrm>
        <a:prstGeom prst="hexagon">
          <a:avLst>
            <a:gd name="adj" fmla="val 25000"/>
            <a:gd name="vf" fmla="val 115470"/>
          </a:avLst>
        </a:prstGeom>
        <a:solidFill>
          <a:srgbClr val="FF9900">
            <a:alpha val="7843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Run by the community</a:t>
          </a:r>
        </a:p>
      </dsp:txBody>
      <dsp:txXfrm rot="-5400000">
        <a:off x="3352520" y="1767218"/>
        <a:ext cx="1023660" cy="949749"/>
      </dsp:txXfrm>
    </dsp:sp>
    <dsp:sp modelId="{44B68C7E-741E-4C6B-B38B-889447C34E86}">
      <dsp:nvSpPr>
        <dsp:cNvPr id="0" name=""/>
        <dsp:cNvSpPr/>
      </dsp:nvSpPr>
      <dsp:spPr>
        <a:xfrm>
          <a:off x="2141257" y="1908807"/>
          <a:ext cx="1199832" cy="666573"/>
        </a:xfrm>
        <a:prstGeom prst="rect">
          <a:avLst/>
        </a:prstGeom>
        <a:noFill/>
        <a:ln>
          <a:noFill/>
        </a:ln>
        <a:effectLst/>
      </dsp:spPr>
      <dsp:style>
        <a:lnRef idx="0">
          <a:scrgbClr r="0" g="0" b="0"/>
        </a:lnRef>
        <a:fillRef idx="0">
          <a:scrgbClr r="0" g="0" b="0"/>
        </a:fillRef>
        <a:effectRef idx="0">
          <a:scrgbClr r="0" g="0" b="0"/>
        </a:effectRef>
        <a:fontRef idx="minor"/>
      </dsp:style>
    </dsp:sp>
    <dsp:sp modelId="{27FCC197-6267-4822-AD0F-CD9858782C57}">
      <dsp:nvSpPr>
        <dsp:cNvPr id="0" name=""/>
        <dsp:cNvSpPr/>
      </dsp:nvSpPr>
      <dsp:spPr>
        <a:xfrm rot="5400000">
          <a:off x="3829650" y="2888426"/>
          <a:ext cx="1474427" cy="1320659"/>
        </a:xfrm>
        <a:prstGeom prst="hexagon">
          <a:avLst>
            <a:gd name="adj" fmla="val 25000"/>
            <a:gd name="vf" fmla="val 115470"/>
          </a:avLst>
        </a:prstGeom>
        <a:solidFill>
          <a:schemeClr val="accent1">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rgbClr val="7030A0"/>
              </a:solidFill>
            </a:rPr>
            <a:t>Up to date evidence</a:t>
          </a:r>
          <a:endParaRPr lang="en-US" sz="1200" kern="1200" dirty="0">
            <a:solidFill>
              <a:srgbClr val="7030A0"/>
            </a:solidFill>
          </a:endParaRPr>
        </a:p>
      </dsp:txBody>
      <dsp:txXfrm rot="-5400000">
        <a:off x="4115166" y="3044466"/>
        <a:ext cx="903395" cy="1008579"/>
      </dsp:txXfrm>
    </dsp:sp>
    <dsp:sp modelId="{C50ECBAC-C1BE-446E-AC1C-D4BB6C21272A}">
      <dsp:nvSpPr>
        <dsp:cNvPr id="0" name=""/>
        <dsp:cNvSpPr/>
      </dsp:nvSpPr>
      <dsp:spPr>
        <a:xfrm rot="5400000">
          <a:off x="5026531" y="1248691"/>
          <a:ext cx="1420868" cy="2054672"/>
        </a:xfrm>
        <a:prstGeom prst="hexagon">
          <a:avLst>
            <a:gd name="adj" fmla="val 25000"/>
            <a:gd name="vf" fmla="val 115470"/>
          </a:avLst>
        </a:prstGeom>
        <a:solidFill>
          <a:srgbClr val="BBE3BF">
            <a:alpha val="6714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Local nuance on adopted/ emerging development plan</a:t>
          </a:r>
        </a:p>
      </dsp:txBody>
      <dsp:txXfrm rot="-5400000">
        <a:off x="5052074" y="1802404"/>
        <a:ext cx="1369782" cy="947246"/>
      </dsp:txXfrm>
    </dsp:sp>
    <dsp:sp modelId="{33BC82F5-4719-459A-B049-DE84A6475137}">
      <dsp:nvSpPr>
        <dsp:cNvPr id="0" name=""/>
        <dsp:cNvSpPr/>
      </dsp:nvSpPr>
      <dsp:spPr>
        <a:xfrm>
          <a:off x="4900872" y="3188478"/>
          <a:ext cx="1239826" cy="66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endParaRPr lang="en-US" sz="3000" kern="1200" dirty="0">
            <a:solidFill>
              <a:srgbClr val="7030A0"/>
            </a:solidFill>
          </a:endParaRPr>
        </a:p>
      </dsp:txBody>
      <dsp:txXfrm>
        <a:off x="4900872" y="3188478"/>
        <a:ext cx="1239826" cy="666573"/>
      </dsp:txXfrm>
    </dsp:sp>
    <dsp:sp modelId="{D37CB3AB-4EFD-4A4B-B8BA-EF956381021F}">
      <dsp:nvSpPr>
        <dsp:cNvPr id="0" name=""/>
        <dsp:cNvSpPr/>
      </dsp:nvSpPr>
      <dsp:spPr>
        <a:xfrm rot="5400000">
          <a:off x="2450763" y="2755310"/>
          <a:ext cx="1403470" cy="1258791"/>
        </a:xfrm>
        <a:prstGeom prst="hexagon">
          <a:avLst>
            <a:gd name="adj" fmla="val 25000"/>
            <a:gd name="vf" fmla="val 115470"/>
          </a:avLst>
        </a:prstGeom>
        <a:solidFill>
          <a:srgbClr val="40790D">
            <a:alpha val="6117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Makes</a:t>
          </a:r>
          <a:r>
            <a:rPr lang="en-US" sz="1200" kern="1200" baseline="0" dirty="0">
              <a:solidFill>
                <a:srgbClr val="7030A0"/>
              </a:solidFill>
            </a:rPr>
            <a:t> unique planning policies</a:t>
          </a:r>
          <a:endParaRPr lang="en-US" sz="1200" kern="1200" dirty="0">
            <a:solidFill>
              <a:srgbClr val="7030A0"/>
            </a:solidFill>
          </a:endParaRPr>
        </a:p>
      </dsp:txBody>
      <dsp:txXfrm rot="-5400000">
        <a:off x="2722087" y="2904826"/>
        <a:ext cx="860821" cy="959760"/>
      </dsp:txXfrm>
    </dsp:sp>
    <dsp:sp modelId="{21326F93-773C-422F-B4CD-8BCCF11CBF19}">
      <dsp:nvSpPr>
        <dsp:cNvPr id="0" name=""/>
        <dsp:cNvSpPr/>
      </dsp:nvSpPr>
      <dsp:spPr>
        <a:xfrm rot="5400000">
          <a:off x="1518899" y="1414286"/>
          <a:ext cx="1452441" cy="1360789"/>
        </a:xfrm>
        <a:prstGeom prst="hexagon">
          <a:avLst>
            <a:gd name="adj" fmla="val 25000"/>
            <a:gd name="vf" fmla="val 115470"/>
          </a:avLst>
        </a:prstGeom>
        <a:solidFill>
          <a:srgbClr val="51D1DF">
            <a:alpha val="5568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7030A0"/>
              </a:solidFill>
            </a:rPr>
            <a:t>Access</a:t>
          </a:r>
          <a:r>
            <a:rPr lang="en-US" sz="1200" kern="1200" baseline="0" dirty="0">
              <a:solidFill>
                <a:srgbClr val="7030A0"/>
              </a:solidFill>
            </a:rPr>
            <a:t> Technical Support</a:t>
          </a:r>
          <a:endParaRPr lang="en-US" sz="1200" kern="1200" dirty="0">
            <a:solidFill>
              <a:srgbClr val="7030A0"/>
            </a:solidFill>
          </a:endParaRPr>
        </a:p>
      </dsp:txBody>
      <dsp:txXfrm rot="-5400000">
        <a:off x="1784367" y="1602896"/>
        <a:ext cx="921505" cy="983569"/>
      </dsp:txXfrm>
    </dsp:sp>
    <dsp:sp modelId="{6ED2E002-C087-417F-AB1C-FA3859221970}">
      <dsp:nvSpPr>
        <dsp:cNvPr id="0" name=""/>
        <dsp:cNvSpPr/>
      </dsp:nvSpPr>
      <dsp:spPr>
        <a:xfrm>
          <a:off x="2141257" y="4553704"/>
          <a:ext cx="1199832" cy="666573"/>
        </a:xfrm>
        <a:prstGeom prst="rect">
          <a:avLst/>
        </a:prstGeom>
        <a:noFill/>
        <a:ln>
          <a:noFill/>
        </a:ln>
        <a:effectLst/>
      </dsp:spPr>
      <dsp:style>
        <a:lnRef idx="0">
          <a:scrgbClr r="0" g="0" b="0"/>
        </a:lnRef>
        <a:fillRef idx="0">
          <a:scrgbClr r="0" g="0" b="0"/>
        </a:fillRef>
        <a:effectRef idx="0">
          <a:scrgbClr r="0" g="0" b="0"/>
        </a:effectRef>
        <a:fontRef idx="minor"/>
      </dsp:style>
    </dsp:sp>
    <dsp:sp modelId="{C33D02AD-A396-4372-98D4-4214315863F0}">
      <dsp:nvSpPr>
        <dsp:cNvPr id="0" name=""/>
        <dsp:cNvSpPr/>
      </dsp:nvSpPr>
      <dsp:spPr>
        <a:xfrm rot="5400000">
          <a:off x="6219625" y="3214336"/>
          <a:ext cx="1645536" cy="1954413"/>
        </a:xfrm>
        <a:prstGeom prst="hexagon">
          <a:avLst>
            <a:gd name="adj" fmla="val 25000"/>
            <a:gd name="vf" fmla="val 115470"/>
          </a:avLst>
        </a:prstGeom>
        <a:solidFill>
          <a:srgbClr val="F75D43">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baseline="0" dirty="0">
              <a:solidFill>
                <a:srgbClr val="7030A0"/>
              </a:solidFill>
            </a:rPr>
            <a:t>Disadvantages</a:t>
          </a:r>
          <a:r>
            <a:rPr lang="en-US" sz="1000" kern="1200" baseline="0" dirty="0">
              <a:solidFill>
                <a:srgbClr val="7030A0"/>
              </a:solidFill>
            </a:rPr>
            <a:t>?</a:t>
          </a:r>
        </a:p>
      </dsp:txBody>
      <dsp:txXfrm rot="-5400000">
        <a:off x="6390922" y="3643031"/>
        <a:ext cx="1302942" cy="1097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67B9E-3EF2-40D3-87F6-2B740AE6A2E8}">
      <dsp:nvSpPr>
        <dsp:cNvPr id="0" name=""/>
        <dsp:cNvSpPr/>
      </dsp:nvSpPr>
      <dsp:spPr>
        <a:xfrm rot="16200000">
          <a:off x="-1146286" y="1146286"/>
          <a:ext cx="3534228" cy="1241654"/>
        </a:xfrm>
        <a:prstGeom prst="flowChartManualOperation">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latin typeface="Arial"/>
              <a:ea typeface="ＭＳ Ｐゴシック"/>
              <a:cs typeface="+mn-cs"/>
            </a:rPr>
            <a:t>Set objectives, establish Steering Group</a:t>
          </a:r>
        </a:p>
      </dsp:txBody>
      <dsp:txXfrm rot="5400000">
        <a:off x="1" y="706845"/>
        <a:ext cx="1241654" cy="2120536"/>
      </dsp:txXfrm>
    </dsp:sp>
    <dsp:sp modelId="{31E69E72-4734-438E-A71E-70CA1DE978A5}">
      <dsp:nvSpPr>
        <dsp:cNvPr id="0" name=""/>
        <dsp:cNvSpPr/>
      </dsp:nvSpPr>
      <dsp:spPr>
        <a:xfrm rot="16200000">
          <a:off x="191634" y="1146286"/>
          <a:ext cx="3534228" cy="1241654"/>
        </a:xfrm>
        <a:prstGeom prst="flowChartManualOperati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latin typeface="Arial"/>
              <a:ea typeface="ＭＳ Ｐゴシック"/>
              <a:cs typeface="+mn-cs"/>
            </a:rPr>
            <a:t>Create</a:t>
          </a:r>
          <a:r>
            <a:rPr lang="en-US" sz="1200" kern="1200" baseline="0" dirty="0">
              <a:solidFill>
                <a:srgbClr val="002060"/>
              </a:solidFill>
              <a:latin typeface="Arial"/>
              <a:ea typeface="ＭＳ Ｐゴシック"/>
              <a:cs typeface="+mn-cs"/>
            </a:rPr>
            <a:t> a Neighbourhood Area</a:t>
          </a:r>
          <a:endParaRPr lang="en-US" sz="1200" kern="1200" dirty="0">
            <a:solidFill>
              <a:srgbClr val="002060"/>
            </a:solidFill>
            <a:latin typeface="Arial"/>
            <a:ea typeface="ＭＳ Ｐゴシック"/>
            <a:cs typeface="+mn-cs"/>
          </a:endParaRPr>
        </a:p>
      </dsp:txBody>
      <dsp:txXfrm rot="5400000">
        <a:off x="1337921" y="706845"/>
        <a:ext cx="1241654" cy="2120536"/>
      </dsp:txXfrm>
    </dsp:sp>
    <dsp:sp modelId="{83334B6B-B59B-4D74-ADAC-CDC669DB5734}">
      <dsp:nvSpPr>
        <dsp:cNvPr id="0" name=""/>
        <dsp:cNvSpPr/>
      </dsp:nvSpPr>
      <dsp:spPr>
        <a:xfrm rot="16200000">
          <a:off x="1526412" y="1146286"/>
          <a:ext cx="3534228" cy="1241654"/>
        </a:xfrm>
        <a:prstGeom prst="flowChartManualOperati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latin typeface="Arial"/>
              <a:ea typeface="ＭＳ Ｐゴシック"/>
              <a:cs typeface="+mn-cs"/>
            </a:rPr>
            <a:t>Community engagement, Gather data (Evidence base)</a:t>
          </a:r>
        </a:p>
      </dsp:txBody>
      <dsp:txXfrm rot="5400000">
        <a:off x="2672699" y="706845"/>
        <a:ext cx="1241654" cy="2120536"/>
      </dsp:txXfrm>
    </dsp:sp>
    <dsp:sp modelId="{CDE821F0-FFCB-4ED7-A50C-9161D7F86560}">
      <dsp:nvSpPr>
        <dsp:cNvPr id="0" name=""/>
        <dsp:cNvSpPr/>
      </dsp:nvSpPr>
      <dsp:spPr>
        <a:xfrm rot="16200000">
          <a:off x="2861190" y="1146286"/>
          <a:ext cx="3534228" cy="1241654"/>
        </a:xfrm>
        <a:prstGeom prst="flowChartManualOperati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2060"/>
              </a:solidFill>
              <a:latin typeface="Arial"/>
              <a:ea typeface="ＭＳ Ｐゴシック"/>
              <a:cs typeface="+mn-cs"/>
            </a:rPr>
            <a:t>Assess data, draft policies, Write the Plan</a:t>
          </a:r>
        </a:p>
      </dsp:txBody>
      <dsp:txXfrm rot="5400000">
        <a:off x="4007477" y="706845"/>
        <a:ext cx="1241654" cy="2120536"/>
      </dsp:txXfrm>
    </dsp:sp>
    <dsp:sp modelId="{0C1C49C4-209A-45FE-8619-19C3EE75957D}">
      <dsp:nvSpPr>
        <dsp:cNvPr id="0" name=""/>
        <dsp:cNvSpPr/>
      </dsp:nvSpPr>
      <dsp:spPr>
        <a:xfrm rot="16200000">
          <a:off x="4195968" y="1146286"/>
          <a:ext cx="3534228" cy="1241654"/>
        </a:xfrm>
        <a:prstGeom prst="flowChartManualOperati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solidFill>
                <a:srgbClr val="002060"/>
              </a:solidFill>
              <a:latin typeface="Arial"/>
              <a:ea typeface="ＭＳ Ｐゴシック"/>
              <a:cs typeface="+mn-cs"/>
            </a:rPr>
            <a:t>Pre-submission Consultation, then Amendments</a:t>
          </a:r>
        </a:p>
        <a:p>
          <a:pPr lvl="0" algn="ctr" defTabSz="533400">
            <a:lnSpc>
              <a:spcPct val="90000"/>
            </a:lnSpc>
            <a:spcBef>
              <a:spcPct val="0"/>
            </a:spcBef>
            <a:spcAft>
              <a:spcPct val="35000"/>
            </a:spcAft>
            <a:buNone/>
          </a:pPr>
          <a:endParaRPr lang="en-US" sz="1200" kern="1200" dirty="0">
            <a:latin typeface="Arial"/>
            <a:ea typeface="ＭＳ Ｐゴシック"/>
            <a:cs typeface="+mn-cs"/>
          </a:endParaRPr>
        </a:p>
      </dsp:txBody>
      <dsp:txXfrm rot="5400000">
        <a:off x="5342255" y="706845"/>
        <a:ext cx="1241654" cy="2120536"/>
      </dsp:txXfrm>
    </dsp:sp>
    <dsp:sp modelId="{A9CF86CE-00B6-43DF-92AB-624C90F7D611}">
      <dsp:nvSpPr>
        <dsp:cNvPr id="0" name=""/>
        <dsp:cNvSpPr/>
      </dsp:nvSpPr>
      <dsp:spPr>
        <a:xfrm rot="16200000">
          <a:off x="5533889" y="1146286"/>
          <a:ext cx="3534228" cy="1241654"/>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112"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dirty="0">
              <a:solidFill>
                <a:srgbClr val="002060"/>
              </a:solidFill>
              <a:latin typeface="Arial"/>
              <a:ea typeface="ＭＳ Ｐゴシック"/>
            </a:rPr>
            <a:t>Submission</a:t>
          </a:r>
          <a:endParaRPr lang="en-US" sz="1200" kern="1200" dirty="0">
            <a:solidFill>
              <a:srgbClr val="002060"/>
            </a:solidFill>
            <a:latin typeface="Arial"/>
            <a:ea typeface="ＭＳ Ｐゴシック"/>
            <a:cs typeface="+mn-cs"/>
          </a:endParaRPr>
        </a:p>
        <a:p>
          <a:pPr>
            <a:spcBef>
              <a:spcPct val="0"/>
            </a:spcBef>
            <a:buNone/>
          </a:pPr>
          <a:endParaRPr lang="en-US" sz="1200" dirty="0">
            <a:latin typeface="Arial"/>
            <a:ea typeface="ＭＳ Ｐゴシック"/>
            <a:cs typeface="+mn-cs"/>
          </a:endParaRPr>
        </a:p>
      </dsp:txBody>
      <dsp:txXfrm rot="5400000">
        <a:off x="6680176" y="706845"/>
        <a:ext cx="1241654" cy="212053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DDEF43-A34D-425D-A92C-3F9C7FBF2510}" type="datetimeFigureOut">
              <a:rPr lang="en-GB" smtClean="0"/>
              <a:t>18/05/2020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1D5F24-EAEB-4369-8840-C05EDBE1C0D0}" type="slidenum">
              <a:rPr lang="en-GB" smtClean="0"/>
              <a:t>‹#›</a:t>
            </a:fld>
            <a:endParaRPr lang="en-GB"/>
          </a:p>
        </p:txBody>
      </p:sp>
    </p:spTree>
    <p:extLst>
      <p:ext uri="{BB962C8B-B14F-4D97-AF65-F5344CB8AC3E}">
        <p14:creationId xmlns:p14="http://schemas.microsoft.com/office/powerpoint/2010/main" val="82895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D5F24-EAEB-4369-8840-C05EDBE1C0D0}" type="slidenum">
              <a:rPr lang="en-GB" smtClean="0"/>
              <a:t>1</a:t>
            </a:fld>
            <a:endParaRPr lang="en-GB"/>
          </a:p>
        </p:txBody>
      </p:sp>
    </p:spTree>
    <p:extLst>
      <p:ext uri="{BB962C8B-B14F-4D97-AF65-F5344CB8AC3E}">
        <p14:creationId xmlns:p14="http://schemas.microsoft.com/office/powerpoint/2010/main" val="241594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D5F24-EAEB-4369-8840-C05EDBE1C0D0}" type="slidenum">
              <a:rPr lang="en-GB" smtClean="0"/>
              <a:t>5</a:t>
            </a:fld>
            <a:endParaRPr lang="en-GB"/>
          </a:p>
        </p:txBody>
      </p:sp>
    </p:spTree>
    <p:extLst>
      <p:ext uri="{BB962C8B-B14F-4D97-AF65-F5344CB8AC3E}">
        <p14:creationId xmlns:p14="http://schemas.microsoft.com/office/powerpoint/2010/main" val="143708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D5F24-EAEB-4369-8840-C05EDBE1C0D0}" type="slidenum">
              <a:rPr lang="en-GB" smtClean="0"/>
              <a:t>6</a:t>
            </a:fld>
            <a:endParaRPr lang="en-GB"/>
          </a:p>
        </p:txBody>
      </p:sp>
    </p:spTree>
    <p:extLst>
      <p:ext uri="{BB962C8B-B14F-4D97-AF65-F5344CB8AC3E}">
        <p14:creationId xmlns:p14="http://schemas.microsoft.com/office/powerpoint/2010/main" val="253351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1D5F24-EAEB-4369-8840-C05EDBE1C0D0}" type="slidenum">
              <a:rPr lang="en-GB" smtClean="0"/>
              <a:t>7</a:t>
            </a:fld>
            <a:endParaRPr lang="en-GB"/>
          </a:p>
        </p:txBody>
      </p:sp>
    </p:spTree>
    <p:extLst>
      <p:ext uri="{BB962C8B-B14F-4D97-AF65-F5344CB8AC3E}">
        <p14:creationId xmlns:p14="http://schemas.microsoft.com/office/powerpoint/2010/main" val="392634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1D5F24-EAEB-4369-8840-C05EDBE1C0D0}" type="slidenum">
              <a:rPr lang="en-GB" smtClean="0"/>
              <a:t>8</a:t>
            </a:fld>
            <a:endParaRPr lang="en-GB"/>
          </a:p>
        </p:txBody>
      </p:sp>
    </p:spTree>
    <p:extLst>
      <p:ext uri="{BB962C8B-B14F-4D97-AF65-F5344CB8AC3E}">
        <p14:creationId xmlns:p14="http://schemas.microsoft.com/office/powerpoint/2010/main" val="414755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D5F24-EAEB-4369-8840-C05EDBE1C0D0}" type="slidenum">
              <a:rPr lang="en-GB" smtClean="0"/>
              <a:t>18</a:t>
            </a:fld>
            <a:endParaRPr lang="en-GB"/>
          </a:p>
        </p:txBody>
      </p:sp>
    </p:spTree>
    <p:extLst>
      <p:ext uri="{BB962C8B-B14F-4D97-AF65-F5344CB8AC3E}">
        <p14:creationId xmlns:p14="http://schemas.microsoft.com/office/powerpoint/2010/main" val="4113196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l="8057" t="19502" r="6827" b="20209"/>
          <a:stretch>
            <a:fillRect/>
          </a:stretch>
        </p:blipFill>
        <p:spPr bwMode="auto">
          <a:xfrm>
            <a:off x="6459538" y="153988"/>
            <a:ext cx="54276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178845"/>
            <a:ext cx="9144000" cy="1839363"/>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4220230"/>
            <a:ext cx="9144000" cy="1655762"/>
          </a:xfrm>
        </p:spPr>
        <p:txBody>
          <a:bodyPr/>
          <a:lstStyle>
            <a:lvl1pPr marL="0" indent="0" algn="ctr">
              <a:buNone/>
              <a:defRPr sz="4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88192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29555"/>
            <a:ext cx="2628900" cy="4747408"/>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0" y="1429555"/>
            <a:ext cx="7734300" cy="474740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547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046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9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7973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684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9099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0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56447"/>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36091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45664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1106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9328"/>
            <a:ext cx="3932237" cy="1600200"/>
          </a:xfrm>
        </p:spPr>
        <p:txBody>
          <a:bodyPr anchor="b"/>
          <a:lstStyle>
            <a:lvl1pPr>
              <a:defRPr sz="3200"/>
            </a:lvl1pPr>
          </a:lstStyle>
          <a:p>
            <a:r>
              <a:rPr lang="en-US"/>
              <a:t>Click to edit Master title style</a:t>
            </a:r>
            <a:endParaRPr lang="en-GB" dirty="0"/>
          </a:p>
        </p:txBody>
      </p:sp>
      <p:sp>
        <p:nvSpPr>
          <p:cNvPr id="3" name="Picture Placeholder 2"/>
          <p:cNvSpPr>
            <a:spLocks noGrp="1"/>
          </p:cNvSpPr>
          <p:nvPr>
            <p:ph type="pic" idx="1"/>
          </p:nvPr>
        </p:nvSpPr>
        <p:spPr>
          <a:xfrm>
            <a:off x="5183188" y="139955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48240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3802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930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6734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p:cNvPicPr>
            <a:picLocks noChangeAspect="1"/>
          </p:cNvPicPr>
          <p:nvPr/>
        </p:nvPicPr>
        <p:blipFill>
          <a:blip r:embed="rId12">
            <a:extLst>
              <a:ext uri="{28A0092B-C50C-407E-A947-70E740481C1C}">
                <a14:useLocalDpi xmlns:a14="http://schemas.microsoft.com/office/drawing/2010/main" val="0"/>
              </a:ext>
            </a:extLst>
          </a:blip>
          <a:srcRect l="8057" t="19502" r="6827" b="20209"/>
          <a:stretch>
            <a:fillRect/>
          </a:stretch>
        </p:blipFill>
        <p:spPr bwMode="auto">
          <a:xfrm>
            <a:off x="8228013" y="196850"/>
            <a:ext cx="36004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p:cNvPicPr>
            <a:picLocks noChangeAspect="1"/>
          </p:cNvPicPr>
          <p:nvPr/>
        </p:nvPicPr>
        <p:blipFill>
          <a:blip r:embed="rId13">
            <a:extLst>
              <a:ext uri="{28A0092B-C50C-407E-A947-70E740481C1C}">
                <a14:useLocalDpi xmlns:a14="http://schemas.microsoft.com/office/drawing/2010/main" val="0"/>
              </a:ext>
            </a:extLst>
          </a:blip>
          <a:srcRect l="20950" t="-1550" b="92702"/>
          <a:stretch>
            <a:fillRect/>
          </a:stretch>
        </p:blipFill>
        <p:spPr bwMode="auto">
          <a:xfrm>
            <a:off x="0" y="6302375"/>
            <a:ext cx="84010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rtl="0" eaLnBrk="1" fontAlgn="base" hangingPunct="1">
        <a:lnSpc>
          <a:spcPct val="90000"/>
        </a:lnSpc>
        <a:spcBef>
          <a:spcPct val="0"/>
        </a:spcBef>
        <a:spcAft>
          <a:spcPct val="0"/>
        </a:spcAft>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westsuffolk.gov.uk/neighbourhoodplannin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gbr01.safelinks.protection.outlook.com/?url=http%3A%2F%2Fwww.legislation.gov.uk%2Fuksi%2F2020%2F395%2Fcontents%2Fmade&amp;data=02%7C01%7CSapphire.Malcolm%40communities.gov.uk%7Cd6acb43a401747ec2f8d08d7dad40fd7%7Cbf3468109c7d43dea87224a2ef3995a8%7C0%7C0%7C637218476638868982&amp;sdata=FFiZR8adNoauG9u9xd7Dr1AEFLmnvfh5c%2FbenGObrzc%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neighbourhood.planning@westsuffolk.gov.uk" TargetMode="External"/><Relationship Id="rId5" Type="http://schemas.openxmlformats.org/officeDocument/2006/relationships/hyperlink" Target="https://gbr01.safelinks.protection.outlook.com/?url=https%3A%2F%2Fneighbourhoodplanning.org%2F&amp;data=02%7C01%7CSapphire.Malcolm%40communities.gov.uk%7Cd6acb43a401747ec2f8d08d7dad40fd7%7Cbf3468109c7d43dea87224a2ef3995a8%7C0%7C0%7C637218476638878990&amp;sdata=MyKWhPliqxAkWAxEc73j%2BsO27AIR6Chb7kzayHBe9zg%3D&amp;reserved=0" TargetMode="External"/><Relationship Id="rId4" Type="http://schemas.openxmlformats.org/officeDocument/2006/relationships/hyperlink" Target="https://gbr01.safelinks.protection.outlook.com/?url=https%3A%2F%2Fwww.gov.uk%2Fguidance%2Fneighbourhood-planning--2%23covid-19&amp;data=02%7C01%7CSapphire.Malcolm%40communities.gov.uk%7Cd6acb43a401747ec2f8d08d7dad40fd7%7Cbf3468109c7d43dea87224a2ef3995a8%7C0%7C0%7C637218476638868982&amp;sdata=PEzr%2BOfszWxNv0HcM%2BYy5FeZdBp3e19XBfnky4raiT4%3D&amp;reserved=0"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neighbourhood.planning@westsuffolk.gov.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neighbourhood.planning.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830949" y="3234625"/>
            <a:ext cx="7785140" cy="1572389"/>
          </a:xfrm>
        </p:spPr>
        <p:txBody>
          <a:bodyPr/>
          <a:lstStyle/>
          <a:p>
            <a:pPr algn="l"/>
            <a:r>
              <a:rPr lang="en-GB" sz="2800" b="1" dirty="0"/>
              <a:t>Neighbourhood</a:t>
            </a:r>
            <a:br>
              <a:rPr lang="en-GB" sz="2800" b="1" dirty="0"/>
            </a:br>
            <a:r>
              <a:rPr lang="en-GB" sz="2800" b="1" dirty="0"/>
              <a:t>Planning in </a:t>
            </a:r>
            <a:br>
              <a:rPr lang="en-GB" sz="2800" b="1" dirty="0"/>
            </a:br>
            <a:r>
              <a:rPr lang="en-GB" sz="2800" b="1" dirty="0"/>
              <a:t>West Suffolk</a:t>
            </a:r>
            <a:br>
              <a:rPr lang="en-GB" sz="2800" b="1" dirty="0"/>
            </a:br>
            <a:br>
              <a:rPr lang="en-GB" sz="2800" b="1" dirty="0"/>
            </a:br>
            <a:r>
              <a:rPr lang="en-GB" sz="2800" b="1" dirty="0"/>
              <a:t>Information </a:t>
            </a:r>
            <a:br>
              <a:rPr lang="en-GB" sz="2800" b="1" dirty="0"/>
            </a:br>
            <a:r>
              <a:rPr lang="en-GB" sz="2800" b="1" dirty="0"/>
              <a:t>for parishes</a:t>
            </a:r>
            <a:endParaRPr lang="en-GB" altLang="en-US" sz="2800" dirty="0">
              <a:solidFill>
                <a:srgbClr val="002060"/>
              </a:solidFill>
            </a:endParaRPr>
          </a:p>
        </p:txBody>
      </p:sp>
      <p:pic>
        <p:nvPicPr>
          <p:cNvPr id="6" name="Picture 5" descr="A large white building&#10;&#10;Description automatically generated">
            <a:extLst>
              <a:ext uri="{FF2B5EF4-FFF2-40B4-BE49-F238E27FC236}">
                <a16:creationId xmlns:a16="http://schemas.microsoft.com/office/drawing/2014/main" id="{D3AAC9E4-B3CE-4AF2-A9D1-47172E1E9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81" y="970283"/>
            <a:ext cx="6944441" cy="5208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59AA-B14F-4D61-AB86-D395866D7C14}"/>
              </a:ext>
            </a:extLst>
          </p:cNvPr>
          <p:cNvSpPr>
            <a:spLocks noGrp="1"/>
          </p:cNvSpPr>
          <p:nvPr>
            <p:ph type="title"/>
          </p:nvPr>
        </p:nvSpPr>
        <p:spPr/>
        <p:txBody>
          <a:bodyPr/>
          <a:lstStyle/>
          <a:p>
            <a:r>
              <a:rPr lang="en-GB" b="1" dirty="0"/>
              <a:t>Engagement</a:t>
            </a:r>
            <a:endParaRPr lang="en-GB" dirty="0"/>
          </a:p>
        </p:txBody>
      </p:sp>
      <p:sp>
        <p:nvSpPr>
          <p:cNvPr id="3" name="Content Placeholder 2">
            <a:extLst>
              <a:ext uri="{FF2B5EF4-FFF2-40B4-BE49-F238E27FC236}">
                <a16:creationId xmlns:a16="http://schemas.microsoft.com/office/drawing/2014/main" id="{9AE6342F-DAE8-48E8-91D6-5F6D432E17C1}"/>
              </a:ext>
            </a:extLst>
          </p:cNvPr>
          <p:cNvSpPr txBox="1">
            <a:spLocks/>
          </p:cNvSpPr>
          <p:nvPr/>
        </p:nvSpPr>
        <p:spPr>
          <a:xfrm>
            <a:off x="914400" y="1981200"/>
            <a:ext cx="10363200" cy="41148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Must engage with the community and other stakeholders:</a:t>
            </a:r>
          </a:p>
          <a:p>
            <a:endParaRPr lang="en-GB" dirty="0"/>
          </a:p>
          <a:p>
            <a:r>
              <a:rPr lang="en-GB" dirty="0"/>
              <a:t>Residents</a:t>
            </a:r>
          </a:p>
          <a:p>
            <a:r>
              <a:rPr lang="en-GB" dirty="0"/>
              <a:t>Business Groups</a:t>
            </a:r>
          </a:p>
          <a:p>
            <a:r>
              <a:rPr lang="en-GB" dirty="0"/>
              <a:t>Interest Groups</a:t>
            </a:r>
          </a:p>
          <a:p>
            <a:r>
              <a:rPr lang="en-GB" dirty="0"/>
              <a:t>Public agencies</a:t>
            </a:r>
          </a:p>
        </p:txBody>
      </p:sp>
    </p:spTree>
    <p:extLst>
      <p:ext uri="{BB962C8B-B14F-4D97-AF65-F5344CB8AC3E}">
        <p14:creationId xmlns:p14="http://schemas.microsoft.com/office/powerpoint/2010/main" val="323137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A2EC3B-8965-4808-8B03-595DF4E6864B}"/>
              </a:ext>
            </a:extLst>
          </p:cNvPr>
          <p:cNvSpPr>
            <a:spLocks noGrp="1"/>
          </p:cNvSpPr>
          <p:nvPr>
            <p:ph type="title"/>
          </p:nvPr>
        </p:nvSpPr>
        <p:spPr>
          <a:xfrm>
            <a:off x="838200" y="365125"/>
            <a:ext cx="6734175" cy="1325563"/>
          </a:xfrm>
        </p:spPr>
        <p:txBody>
          <a:bodyPr>
            <a:normAutofit fontScale="90000"/>
          </a:bodyPr>
          <a:lstStyle/>
          <a:p>
            <a:pPr lvl="0"/>
            <a:br>
              <a:rPr lang="en-GB" b="1" dirty="0">
                <a:solidFill>
                  <a:sysClr val="windowText" lastClr="000000"/>
                </a:solidFill>
                <a:latin typeface="Arial" pitchFamily="34" charset="0"/>
                <a:cs typeface="Arial" pitchFamily="34" charset="0"/>
              </a:rPr>
            </a:br>
            <a:r>
              <a:rPr lang="en-GB" b="1" dirty="0">
                <a:solidFill>
                  <a:sysClr val="windowText" lastClr="000000"/>
                </a:solidFill>
                <a:cs typeface="Arial" pitchFamily="34" charset="0"/>
              </a:rPr>
              <a:t>Must be based on sound evidence</a:t>
            </a:r>
            <a:br>
              <a:rPr lang="en-GB" dirty="0">
                <a:solidFill>
                  <a:sysClr val="windowText" lastClr="000000"/>
                </a:solidFill>
                <a:cs typeface="Arial" pitchFamily="34" charset="0"/>
              </a:rPr>
            </a:br>
            <a:endParaRPr lang="en-GB" dirty="0"/>
          </a:p>
        </p:txBody>
      </p:sp>
      <p:sp>
        <p:nvSpPr>
          <p:cNvPr id="4" name="Content Placeholder 2">
            <a:extLst>
              <a:ext uri="{FF2B5EF4-FFF2-40B4-BE49-F238E27FC236}">
                <a16:creationId xmlns:a16="http://schemas.microsoft.com/office/drawing/2014/main" id="{40AB9E45-714A-4F42-8FA0-E29B0CC91C22}"/>
              </a:ext>
            </a:extLst>
          </p:cNvPr>
          <p:cNvSpPr txBox="1">
            <a:spLocks/>
          </p:cNvSpPr>
          <p:nvPr/>
        </p:nvSpPr>
        <p:spPr>
          <a:xfrm>
            <a:off x="1080293" y="660400"/>
            <a:ext cx="10031413" cy="5264152"/>
          </a:xfrm>
          <a:prstGeom prst="rect">
            <a:avLst/>
          </a:prstGeom>
        </p:spPr>
        <p:txBody>
          <a:bodyPr/>
          <a:lstStyle>
            <a:lvl1pPr marL="342900" indent="-342900" algn="l" rtl="0" eaLnBrk="0" fontAlgn="base" hangingPunct="0">
              <a:spcBef>
                <a:spcPct val="20000"/>
              </a:spcBef>
              <a:spcAft>
                <a:spcPct val="0"/>
              </a:spcAft>
              <a:buFont typeface="Arial" charset="0"/>
              <a:buNone/>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endParaRPr lang="en-GB" sz="1050" dirty="0">
              <a:solidFill>
                <a:sysClr val="windowText" lastClr="000000"/>
              </a:solidFill>
            </a:endParaRPr>
          </a:p>
          <a:p>
            <a:pPr eaLnBrk="1" fontAlgn="auto" hangingPunct="1">
              <a:spcAft>
                <a:spcPts val="0"/>
              </a:spcAft>
              <a:defRPr/>
            </a:pPr>
            <a:endParaRPr lang="en-GB" b="1" dirty="0">
              <a:solidFill>
                <a:sysClr val="windowText" lastClr="000000"/>
              </a:solidFill>
            </a:endParaRP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Demographic - </a:t>
            </a:r>
            <a:r>
              <a:rPr lang="en-GB" dirty="0">
                <a:solidFill>
                  <a:sysClr val="windowText" lastClr="000000"/>
                </a:solidFill>
                <a:latin typeface="+mn-lt"/>
              </a:rPr>
              <a:t>who lives here? current and trends</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Socio-economic - </a:t>
            </a:r>
            <a:r>
              <a:rPr lang="en-GB" dirty="0">
                <a:solidFill>
                  <a:sysClr val="windowText" lastClr="000000"/>
                </a:solidFill>
                <a:latin typeface="+mn-lt"/>
              </a:rPr>
              <a:t>who works? where? &amp; at what?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Environmental issues - </a:t>
            </a:r>
            <a:r>
              <a:rPr lang="en-GB" dirty="0">
                <a:solidFill>
                  <a:sysClr val="windowText" lastClr="000000"/>
                </a:solidFill>
                <a:latin typeface="+mn-lt"/>
              </a:rPr>
              <a:t>flooding, air quality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Designations </a:t>
            </a:r>
            <a:r>
              <a:rPr lang="en-GB" dirty="0">
                <a:solidFill>
                  <a:sysClr val="windowText" lastClr="000000"/>
                </a:solidFill>
                <a:latin typeface="+mn-lt"/>
              </a:rPr>
              <a:t>- heritage, landscape, wildlife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Transport - </a:t>
            </a:r>
            <a:r>
              <a:rPr lang="en-GB" dirty="0">
                <a:solidFill>
                  <a:sysClr val="windowText" lastClr="000000"/>
                </a:solidFill>
                <a:latin typeface="+mn-lt"/>
              </a:rPr>
              <a:t>services, capacity, usage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Infrastructure - </a:t>
            </a:r>
            <a:r>
              <a:rPr lang="en-GB" dirty="0">
                <a:solidFill>
                  <a:sysClr val="windowText" lastClr="000000"/>
                </a:solidFill>
                <a:latin typeface="+mn-lt"/>
              </a:rPr>
              <a:t>capacity, fitness for purpose, need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Housing stock - </a:t>
            </a:r>
            <a:r>
              <a:rPr lang="en-GB" dirty="0">
                <a:solidFill>
                  <a:sysClr val="windowText" lastClr="000000"/>
                </a:solidFill>
                <a:latin typeface="+mn-lt"/>
              </a:rPr>
              <a:t>type, tenure, condition, need </a:t>
            </a:r>
          </a:p>
          <a:p>
            <a:pPr eaLnBrk="1" fontAlgn="auto" hangingPunct="1">
              <a:spcAft>
                <a:spcPts val="0"/>
              </a:spcAft>
              <a:buFont typeface="Arial" panose="020B0604020202020204" pitchFamily="34" charset="0"/>
              <a:buChar char="•"/>
              <a:defRPr/>
            </a:pPr>
            <a:r>
              <a:rPr lang="en-GB" b="1" dirty="0">
                <a:solidFill>
                  <a:sysClr val="windowText" lastClr="000000"/>
                </a:solidFill>
                <a:latin typeface="+mn-lt"/>
              </a:rPr>
              <a:t>Land uses - </a:t>
            </a:r>
            <a:r>
              <a:rPr lang="en-GB" dirty="0">
                <a:solidFill>
                  <a:sysClr val="windowText" lastClr="000000"/>
                </a:solidFill>
                <a:latin typeface="+mn-lt"/>
              </a:rPr>
              <a:t>potential development sites </a:t>
            </a:r>
          </a:p>
        </p:txBody>
      </p:sp>
    </p:spTree>
    <p:extLst>
      <p:ext uri="{BB962C8B-B14F-4D97-AF65-F5344CB8AC3E}">
        <p14:creationId xmlns:p14="http://schemas.microsoft.com/office/powerpoint/2010/main" val="405314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D665-8E35-4466-B800-0BE3029029CC}"/>
              </a:ext>
            </a:extLst>
          </p:cNvPr>
          <p:cNvSpPr>
            <a:spLocks noGrp="1"/>
          </p:cNvSpPr>
          <p:nvPr>
            <p:ph type="title"/>
          </p:nvPr>
        </p:nvSpPr>
        <p:spPr>
          <a:xfrm>
            <a:off x="838200" y="365125"/>
            <a:ext cx="7595937" cy="1325563"/>
          </a:xfrm>
        </p:spPr>
        <p:txBody>
          <a:bodyPr/>
          <a:lstStyle/>
          <a:p>
            <a:r>
              <a:rPr lang="en-GB" altLang="en-US" sz="2400" b="1" dirty="0">
                <a:cs typeface="Arial" charset="0"/>
              </a:rPr>
              <a:t>Draft Plan is submitted for </a:t>
            </a:r>
            <a:br>
              <a:rPr lang="en-GB" altLang="en-US" sz="2400" b="1" dirty="0">
                <a:cs typeface="Arial" charset="0"/>
              </a:rPr>
            </a:br>
            <a:r>
              <a:rPr lang="en-GB" altLang="en-US" sz="2400" b="1" dirty="0">
                <a:cs typeface="Arial" charset="0"/>
              </a:rPr>
              <a:t>examination to an independent </a:t>
            </a:r>
            <a:br>
              <a:rPr lang="en-GB" altLang="en-US" sz="2400" b="1" dirty="0">
                <a:cs typeface="Arial" charset="0"/>
              </a:rPr>
            </a:br>
            <a:r>
              <a:rPr lang="en-GB" altLang="en-US" sz="2400" b="1" dirty="0">
                <a:cs typeface="Arial" charset="0"/>
              </a:rPr>
              <a:t>Inspector who:</a:t>
            </a:r>
            <a:endParaRPr lang="en-GB" sz="2400" dirty="0"/>
          </a:p>
        </p:txBody>
      </p:sp>
      <p:sp>
        <p:nvSpPr>
          <p:cNvPr id="3" name="Rectangle 2">
            <a:extLst>
              <a:ext uri="{FF2B5EF4-FFF2-40B4-BE49-F238E27FC236}">
                <a16:creationId xmlns:a16="http://schemas.microsoft.com/office/drawing/2014/main" id="{5B32D22C-69D1-428B-AFFD-4D5503B1D01A}"/>
              </a:ext>
            </a:extLst>
          </p:cNvPr>
          <p:cNvSpPr/>
          <p:nvPr/>
        </p:nvSpPr>
        <p:spPr>
          <a:xfrm>
            <a:off x="863600" y="1796979"/>
            <a:ext cx="11328400" cy="4462760"/>
          </a:xfrm>
          <a:prstGeom prst="rect">
            <a:avLst/>
          </a:prstGeom>
        </p:spPr>
        <p:txBody>
          <a:bodyPr wrap="square">
            <a:spAutoFit/>
          </a:bodyPr>
          <a:lstStyle/>
          <a:p>
            <a:endParaRPr lang="en-GB" altLang="en-US" sz="2800" dirty="0">
              <a:latin typeface="Arial" charset="0"/>
              <a:cs typeface="Arial" charset="0"/>
            </a:endParaRPr>
          </a:p>
          <a:p>
            <a:r>
              <a:rPr lang="en-GB" altLang="en-US" sz="2800" b="1" dirty="0">
                <a:cs typeface="Arial" charset="0"/>
              </a:rPr>
              <a:t>Checks that it meets the basic conditions: </a:t>
            </a:r>
            <a:endParaRPr lang="en-GB" altLang="en-US" sz="2800" dirty="0">
              <a:cs typeface="Arial" charset="0"/>
            </a:endParaRPr>
          </a:p>
          <a:p>
            <a:pPr marL="457200" indent="-457200">
              <a:buFont typeface="Arial" panose="020B0604020202020204" pitchFamily="34" charset="0"/>
              <a:buChar char="•"/>
            </a:pPr>
            <a:r>
              <a:rPr lang="en-GB" altLang="en-US" sz="2800" dirty="0">
                <a:cs typeface="Arial" charset="0"/>
              </a:rPr>
              <a:t>Conformity with EU and UK law </a:t>
            </a:r>
          </a:p>
          <a:p>
            <a:pPr marL="457200" indent="-457200">
              <a:buFont typeface="Arial" panose="020B0604020202020204" pitchFamily="34" charset="0"/>
              <a:buChar char="•"/>
            </a:pPr>
            <a:r>
              <a:rPr lang="en-GB" altLang="en-US" sz="2800" dirty="0">
                <a:cs typeface="Arial" charset="0"/>
              </a:rPr>
              <a:t>Conformity with the NPPF and local policy </a:t>
            </a:r>
          </a:p>
          <a:p>
            <a:pPr marL="457200" indent="-457200">
              <a:buFont typeface="Arial" panose="020B0604020202020204" pitchFamily="34" charset="0"/>
              <a:buChar char="•"/>
            </a:pPr>
            <a:r>
              <a:rPr lang="en-GB" altLang="en-US" sz="2800" dirty="0">
                <a:cs typeface="Arial" charset="0"/>
              </a:rPr>
              <a:t>Contributes to sustainable development </a:t>
            </a:r>
          </a:p>
          <a:p>
            <a:endParaRPr lang="en-GB" altLang="en-US" sz="2800" dirty="0">
              <a:cs typeface="Arial" charset="0"/>
            </a:endParaRPr>
          </a:p>
          <a:p>
            <a:r>
              <a:rPr lang="en-GB" altLang="en-US" sz="2800" b="1" dirty="0">
                <a:cs typeface="Arial" charset="0"/>
              </a:rPr>
              <a:t>Recommends: </a:t>
            </a:r>
          </a:p>
          <a:p>
            <a:pPr marL="457200" indent="-457200">
              <a:buFont typeface="Arial" panose="020B0604020202020204" pitchFamily="34" charset="0"/>
              <a:buChar char="•"/>
            </a:pPr>
            <a:r>
              <a:rPr lang="en-GB" altLang="en-US" sz="2800" dirty="0">
                <a:cs typeface="Arial" charset="0"/>
              </a:rPr>
              <a:t>Whether it’s put to referendum </a:t>
            </a:r>
          </a:p>
          <a:p>
            <a:pPr marL="457200" indent="-457200">
              <a:buFont typeface="Arial" panose="020B0604020202020204" pitchFamily="34" charset="0"/>
              <a:buChar char="•"/>
            </a:pPr>
            <a:r>
              <a:rPr lang="en-GB" altLang="en-US" sz="2800" dirty="0">
                <a:cs typeface="Arial" charset="0"/>
              </a:rPr>
              <a:t>Who is included in the vote </a:t>
            </a:r>
          </a:p>
          <a:p>
            <a:endParaRPr lang="en-GB" altLang="en-US" sz="3200" dirty="0">
              <a:latin typeface="Arial" charset="0"/>
              <a:cs typeface="Arial" charset="0"/>
            </a:endParaRPr>
          </a:p>
        </p:txBody>
      </p:sp>
    </p:spTree>
    <p:extLst>
      <p:ext uri="{BB962C8B-B14F-4D97-AF65-F5344CB8AC3E}">
        <p14:creationId xmlns:p14="http://schemas.microsoft.com/office/powerpoint/2010/main" val="299054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01687-5824-4166-9897-01CB93438E80}"/>
              </a:ext>
            </a:extLst>
          </p:cNvPr>
          <p:cNvSpPr txBox="1">
            <a:spLocks/>
          </p:cNvSpPr>
          <p:nvPr/>
        </p:nvSpPr>
        <p:spPr bwMode="auto">
          <a:xfrm>
            <a:off x="534291" y="1528763"/>
            <a:ext cx="10938934" cy="5329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altLang="en-US" sz="2000" dirty="0">
              <a:solidFill>
                <a:schemeClr val="tx1"/>
              </a:solidFill>
              <a:latin typeface="Verdana" panose="020B0604030504040204" pitchFamily="34" charset="0"/>
              <a:ea typeface="Verdana" panose="020B0604030504040204" pitchFamily="34" charset="0"/>
              <a:cs typeface="Arial" charset="0"/>
            </a:endParaRPr>
          </a:p>
          <a:p>
            <a:pPr marL="342900" indent="-342900" algn="l">
              <a:buFont typeface="Arial" panose="020B0604020202020204" pitchFamily="34" charset="0"/>
              <a:buChar char="•"/>
            </a:pPr>
            <a:r>
              <a:rPr lang="en-GB" altLang="en-US" sz="2400" dirty="0">
                <a:solidFill>
                  <a:schemeClr val="tx1"/>
                </a:solidFill>
                <a:latin typeface="Verdana" panose="020B0604030504040204" pitchFamily="34" charset="0"/>
                <a:ea typeface="Verdana" panose="020B0604030504040204" pitchFamily="34" charset="0"/>
                <a:cs typeface="Arial" charset="0"/>
              </a:rPr>
              <a:t>LPA to meet costs &amp; make arrangements for referendum. </a:t>
            </a:r>
          </a:p>
          <a:p>
            <a:pPr marL="342900" indent="-342900" algn="l">
              <a:buFont typeface="Arial" panose="020B0604020202020204" pitchFamily="34" charset="0"/>
              <a:buChar char="•"/>
            </a:pPr>
            <a:endParaRPr lang="en-GB" altLang="en-US" sz="2400" dirty="0">
              <a:solidFill>
                <a:schemeClr val="tx1"/>
              </a:solidFill>
              <a:latin typeface="Verdana" panose="020B0604030504040204" pitchFamily="34" charset="0"/>
              <a:ea typeface="Verdana" panose="020B0604030504040204" pitchFamily="34" charset="0"/>
              <a:cs typeface="Arial" charset="0"/>
            </a:endParaRPr>
          </a:p>
          <a:p>
            <a:pPr marL="342900" indent="-342900" algn="l">
              <a:buFont typeface="Arial" panose="020B0604020202020204" pitchFamily="34" charset="0"/>
              <a:buChar char="•"/>
            </a:pPr>
            <a:r>
              <a:rPr lang="en-GB" altLang="en-US" sz="2400" dirty="0">
                <a:solidFill>
                  <a:schemeClr val="tx1"/>
                </a:solidFill>
                <a:latin typeface="Verdana" panose="020B0604030504040204" pitchFamily="34" charset="0"/>
                <a:ea typeface="Verdana" panose="020B0604030504040204" pitchFamily="34" charset="0"/>
                <a:cs typeface="Arial" charset="0"/>
              </a:rPr>
              <a:t>Where referendum results in a majority ‘Yes’ vote (50% + 1) LPA must make the plan &amp; bring into legal force</a:t>
            </a:r>
          </a:p>
          <a:p>
            <a:pPr marL="342900" indent="-342900" algn="l">
              <a:buFont typeface="Arial" panose="020B0604020202020204" pitchFamily="34" charset="0"/>
              <a:buChar char="•"/>
            </a:pPr>
            <a:endParaRPr lang="en-GB" altLang="en-US" sz="2400" dirty="0">
              <a:solidFill>
                <a:schemeClr val="tx1"/>
              </a:solidFill>
              <a:latin typeface="Verdana" panose="020B0604030504040204" pitchFamily="34" charset="0"/>
              <a:ea typeface="Verdana" panose="020B0604030504040204" pitchFamily="34" charset="0"/>
              <a:cs typeface="Arial" charset="0"/>
            </a:endParaRPr>
          </a:p>
          <a:p>
            <a:pPr marL="342900" indent="-342900" algn="l">
              <a:buFont typeface="Arial" panose="020B0604020202020204" pitchFamily="34" charset="0"/>
              <a:buChar char="•"/>
            </a:pPr>
            <a:r>
              <a:rPr lang="en-GB" altLang="en-US" sz="2400" dirty="0">
                <a:solidFill>
                  <a:schemeClr val="tx1"/>
                </a:solidFill>
                <a:latin typeface="Verdana" panose="020B0604030504040204" pitchFamily="34" charset="0"/>
                <a:ea typeface="Verdana" panose="020B0604030504040204" pitchFamily="34" charset="0"/>
                <a:cs typeface="Arial" charset="0"/>
              </a:rPr>
              <a:t>No requirements for minimum turn out</a:t>
            </a:r>
          </a:p>
          <a:p>
            <a:pPr marL="342900" indent="-342900" algn="l">
              <a:buFont typeface="Arial" panose="020B0604020202020204" pitchFamily="34" charset="0"/>
              <a:buChar char="•"/>
            </a:pPr>
            <a:endParaRPr lang="en-GB" altLang="en-US" sz="2400" dirty="0">
              <a:solidFill>
                <a:schemeClr val="tx1"/>
              </a:solidFill>
              <a:latin typeface="Verdana" panose="020B0604030504040204" pitchFamily="34" charset="0"/>
              <a:ea typeface="Verdana" panose="020B0604030504040204" pitchFamily="34" charset="0"/>
              <a:cs typeface="Arial" charset="0"/>
            </a:endParaRPr>
          </a:p>
          <a:p>
            <a:pPr marL="342900" indent="-342900" algn="l">
              <a:buFont typeface="Arial" panose="020B0604020202020204" pitchFamily="34" charset="0"/>
              <a:buChar char="•"/>
            </a:pPr>
            <a:r>
              <a:rPr lang="en-GB" altLang="en-US" sz="2400" dirty="0">
                <a:solidFill>
                  <a:schemeClr val="tx1"/>
                </a:solidFill>
                <a:latin typeface="Verdana" panose="020B0604030504040204" pitchFamily="34" charset="0"/>
                <a:ea typeface="Verdana" panose="020B0604030504040204" pitchFamily="34" charset="0"/>
                <a:cs typeface="Arial" charset="0"/>
              </a:rPr>
              <a:t>Referendum asks one yes/no question such as “Do you want West Suffolk Council to use the neighbourhood plan for Newmarket to help it decide planning applications in the neighbourhood area?" </a:t>
            </a:r>
          </a:p>
          <a:p>
            <a:pPr algn="l"/>
            <a:endParaRPr lang="en-GB" altLang="en-US" sz="2000" dirty="0">
              <a:solidFill>
                <a:schemeClr val="tx1"/>
              </a:solidFill>
              <a:latin typeface="Verdana" panose="020B0604030504040204" pitchFamily="34" charset="0"/>
              <a:ea typeface="Verdana" panose="020B0604030504040204" pitchFamily="34" charset="0"/>
              <a:cs typeface="Arial" charset="0"/>
            </a:endParaRPr>
          </a:p>
          <a:p>
            <a:pPr algn="l">
              <a:buFont typeface="Arial" charset="0"/>
              <a:buChar char="•"/>
            </a:pPr>
            <a:endParaRPr lang="en-GB" altLang="en-US" sz="2000" dirty="0">
              <a:solidFill>
                <a:schemeClr val="tx1"/>
              </a:solidFill>
              <a:latin typeface="Verdana" panose="020B0604030504040204" pitchFamily="34" charset="0"/>
              <a:ea typeface="Verdana" panose="020B0604030504040204" pitchFamily="34" charset="0"/>
              <a:cs typeface="Arial" charset="0"/>
            </a:endParaRPr>
          </a:p>
          <a:p>
            <a:pPr algn="l"/>
            <a:endParaRPr lang="en-GB" altLang="en-US" dirty="0">
              <a:solidFill>
                <a:schemeClr val="tx1"/>
              </a:solidFill>
              <a:latin typeface="Verdana" panose="020B0604030504040204" pitchFamily="34" charset="0"/>
              <a:ea typeface="Verdana" panose="020B0604030504040204" pitchFamily="34" charset="0"/>
              <a:cs typeface="Arial" charset="0"/>
            </a:endParaRPr>
          </a:p>
        </p:txBody>
      </p:sp>
      <p:sp>
        <p:nvSpPr>
          <p:cNvPr id="4" name="Title 1">
            <a:extLst>
              <a:ext uri="{FF2B5EF4-FFF2-40B4-BE49-F238E27FC236}">
                <a16:creationId xmlns:a16="http://schemas.microsoft.com/office/drawing/2014/main" id="{C7D02E8E-061C-4FBF-BE98-56F95180403E}"/>
              </a:ext>
            </a:extLst>
          </p:cNvPr>
          <p:cNvSpPr>
            <a:spLocks noGrp="1"/>
          </p:cNvSpPr>
          <p:nvPr>
            <p:ph type="title"/>
          </p:nvPr>
        </p:nvSpPr>
        <p:spPr>
          <a:xfrm>
            <a:off x="838200" y="365125"/>
            <a:ext cx="6734175" cy="1325563"/>
          </a:xfrm>
        </p:spPr>
        <p:txBody>
          <a:bodyPr>
            <a:noAutofit/>
          </a:bodyPr>
          <a:lstStyle/>
          <a:p>
            <a:r>
              <a:rPr lang="en-GB" altLang="en-US" sz="3200" b="1" dirty="0">
                <a:solidFill>
                  <a:schemeClr val="tx1"/>
                </a:solidFill>
                <a:latin typeface="Arial" charset="0"/>
                <a:cs typeface="Arial" charset="0"/>
              </a:rPr>
              <a:t>Referendum</a:t>
            </a:r>
            <a:br>
              <a:rPr lang="en-GB" altLang="en-US" sz="3200" b="1" dirty="0">
                <a:solidFill>
                  <a:schemeClr val="tx1"/>
                </a:solidFill>
                <a:latin typeface="Arial" charset="0"/>
                <a:cs typeface="Arial" charset="0"/>
              </a:rPr>
            </a:br>
            <a:endParaRPr lang="en-GB" sz="3200" dirty="0">
              <a:solidFill>
                <a:schemeClr val="tx1"/>
              </a:solidFill>
            </a:endParaRPr>
          </a:p>
        </p:txBody>
      </p:sp>
    </p:spTree>
    <p:extLst>
      <p:ext uri="{BB962C8B-B14F-4D97-AF65-F5344CB8AC3E}">
        <p14:creationId xmlns:p14="http://schemas.microsoft.com/office/powerpoint/2010/main" val="84832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26DC-0674-448E-B845-CB56908AA356}"/>
              </a:ext>
            </a:extLst>
          </p:cNvPr>
          <p:cNvSpPr>
            <a:spLocks noGrp="1"/>
          </p:cNvSpPr>
          <p:nvPr>
            <p:ph type="title"/>
          </p:nvPr>
        </p:nvSpPr>
        <p:spPr/>
        <p:txBody>
          <a:bodyPr/>
          <a:lstStyle/>
          <a:p>
            <a:r>
              <a:rPr lang="en-GB" b="1" dirty="0"/>
              <a:t>Status of Neighbourhood Plans</a:t>
            </a:r>
            <a:endParaRPr lang="en-GB" dirty="0"/>
          </a:p>
        </p:txBody>
      </p:sp>
      <p:sp>
        <p:nvSpPr>
          <p:cNvPr id="3" name="Content Placeholder 2">
            <a:extLst>
              <a:ext uri="{FF2B5EF4-FFF2-40B4-BE49-F238E27FC236}">
                <a16:creationId xmlns:a16="http://schemas.microsoft.com/office/drawing/2014/main" id="{34295F02-3536-418E-B773-7B50C63059D3}"/>
              </a:ext>
            </a:extLst>
          </p:cNvPr>
          <p:cNvSpPr txBox="1">
            <a:spLocks/>
          </p:cNvSpPr>
          <p:nvPr/>
        </p:nvSpPr>
        <p:spPr>
          <a:xfrm>
            <a:off x="380554" y="2048933"/>
            <a:ext cx="11108267" cy="4809067"/>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West Suffolk uses policies, (including the Local Plan), and any other relevant ‘material planning considerations’ to assess the planning applications it receives</a:t>
            </a:r>
          </a:p>
          <a:p>
            <a:pPr marL="0" indent="0">
              <a:buNone/>
            </a:pPr>
            <a:endParaRPr lang="en-GB" dirty="0"/>
          </a:p>
          <a:p>
            <a:r>
              <a:rPr lang="en-GB" dirty="0"/>
              <a:t>Adopted Neighbourhood Plans are part of this assessment, informing decisions and/or any appeals arising</a:t>
            </a:r>
          </a:p>
          <a:p>
            <a:endParaRPr lang="en-GB" sz="2800" dirty="0"/>
          </a:p>
          <a:p>
            <a:endParaRPr lang="en-GB" sz="2800" dirty="0"/>
          </a:p>
          <a:p>
            <a:endParaRPr lang="en-GB" sz="2800" dirty="0"/>
          </a:p>
          <a:p>
            <a:pPr marL="0" indent="0">
              <a:buFont typeface="Arial" panose="020B0604020202020204" pitchFamily="34" charset="0"/>
              <a:buNone/>
            </a:pPr>
            <a:endParaRPr lang="en-GB" sz="2800" dirty="0"/>
          </a:p>
          <a:p>
            <a:endParaRPr lang="en-GB" sz="2800" dirty="0"/>
          </a:p>
        </p:txBody>
      </p:sp>
    </p:spTree>
    <p:extLst>
      <p:ext uri="{BB962C8B-B14F-4D97-AF65-F5344CB8AC3E}">
        <p14:creationId xmlns:p14="http://schemas.microsoft.com/office/powerpoint/2010/main" val="181345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C467-236D-4E6A-826C-41E5603EBF9A}"/>
              </a:ext>
            </a:extLst>
          </p:cNvPr>
          <p:cNvSpPr>
            <a:spLocks noGrp="1"/>
          </p:cNvSpPr>
          <p:nvPr>
            <p:ph type="title"/>
          </p:nvPr>
        </p:nvSpPr>
        <p:spPr/>
        <p:txBody>
          <a:bodyPr/>
          <a:lstStyle/>
          <a:p>
            <a:r>
              <a:rPr lang="en-GB" b="1" dirty="0">
                <a:solidFill>
                  <a:sysClr val="windowText" lastClr="000000"/>
                </a:solidFill>
              </a:rPr>
              <a:t>Our offer and role in the process</a:t>
            </a:r>
            <a:endParaRPr lang="en-GB" dirty="0"/>
          </a:p>
        </p:txBody>
      </p:sp>
      <p:sp>
        <p:nvSpPr>
          <p:cNvPr id="3" name="Content Placeholder 2">
            <a:extLst>
              <a:ext uri="{FF2B5EF4-FFF2-40B4-BE49-F238E27FC236}">
                <a16:creationId xmlns:a16="http://schemas.microsoft.com/office/drawing/2014/main" id="{CFA11C2B-E988-4DE2-B6B3-3368D9128CBE}"/>
              </a:ext>
            </a:extLst>
          </p:cNvPr>
          <p:cNvSpPr txBox="1">
            <a:spLocks/>
          </p:cNvSpPr>
          <p:nvPr/>
        </p:nvSpPr>
        <p:spPr>
          <a:xfrm>
            <a:off x="379663" y="1145227"/>
            <a:ext cx="15089010" cy="6070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US" sz="2000" dirty="0">
              <a:solidFill>
                <a:sysClr val="windowText" lastClr="000000"/>
              </a:solidFill>
            </a:endParaRPr>
          </a:p>
          <a:p>
            <a:pPr fontAlgn="auto">
              <a:spcAft>
                <a:spcPts val="0"/>
              </a:spcAft>
              <a:defRPr/>
            </a:pPr>
            <a:r>
              <a:rPr lang="en-GB" sz="2000" dirty="0"/>
              <a:t>Provide a named officer as a first point of contact for advise and technical support;</a:t>
            </a:r>
          </a:p>
          <a:p>
            <a:pPr marL="0" indent="0" fontAlgn="auto">
              <a:spcAft>
                <a:spcPts val="0"/>
              </a:spcAft>
              <a:buFont typeface="Arial" panose="020B0604020202020204" pitchFamily="34" charset="0"/>
              <a:buNone/>
              <a:defRPr/>
            </a:pPr>
            <a:endParaRPr lang="en-GB" sz="2000" dirty="0"/>
          </a:p>
          <a:p>
            <a:pPr fontAlgn="auto">
              <a:spcAft>
                <a:spcPts val="0"/>
              </a:spcAft>
              <a:defRPr/>
            </a:pPr>
            <a:r>
              <a:rPr lang="en-GB" sz="2000" dirty="0"/>
              <a:t>provide advice to parish and town councils on:</a:t>
            </a:r>
          </a:p>
          <a:p>
            <a:pPr fontAlgn="auto">
              <a:spcAft>
                <a:spcPts val="0"/>
              </a:spcAft>
              <a:defRPr/>
            </a:pPr>
            <a:endParaRPr lang="en-GB" sz="2000" dirty="0"/>
          </a:p>
          <a:p>
            <a:pPr lvl="1">
              <a:buFont typeface="Wingdings" panose="05000000000000000000" pitchFamily="2" charset="2"/>
              <a:buChar char="Ø"/>
            </a:pPr>
            <a:r>
              <a:rPr lang="en-GB" dirty="0"/>
              <a:t>The legal procedures to be followed;</a:t>
            </a:r>
          </a:p>
          <a:p>
            <a:pPr lvl="1">
              <a:buFont typeface="Wingdings" panose="05000000000000000000" pitchFamily="2" charset="2"/>
              <a:buChar char="Ø"/>
            </a:pPr>
            <a:r>
              <a:rPr lang="en-GB" dirty="0"/>
              <a:t>Relationship with current planning policy in West Suffolk;</a:t>
            </a:r>
          </a:p>
          <a:p>
            <a:pPr lvl="1">
              <a:buFont typeface="Wingdings" panose="05000000000000000000" pitchFamily="2" charset="2"/>
              <a:buChar char="Ø"/>
            </a:pPr>
            <a:r>
              <a:rPr lang="en-GB" dirty="0"/>
              <a:t>Methods of consultation and engagement;</a:t>
            </a:r>
          </a:p>
          <a:p>
            <a:pPr lvl="1">
              <a:buFont typeface="Wingdings" panose="05000000000000000000" pitchFamily="2" charset="2"/>
              <a:buChar char="Ø"/>
            </a:pPr>
            <a:r>
              <a:rPr lang="en-GB" dirty="0"/>
              <a:t>Contacts for statutory undertakers or other key consultees;</a:t>
            </a:r>
          </a:p>
          <a:p>
            <a:pPr lvl="1">
              <a:buFont typeface="Wingdings" panose="05000000000000000000" pitchFamily="2" charset="2"/>
              <a:buChar char="Ø"/>
            </a:pPr>
            <a:r>
              <a:rPr lang="en-GB" dirty="0"/>
              <a:t>The requirements of other legislation such as the Habitats Regulations and </a:t>
            </a:r>
          </a:p>
          <a:p>
            <a:pPr marL="457200" lvl="1" indent="0">
              <a:buFont typeface="Arial" panose="020B0604020202020204" pitchFamily="34" charset="0"/>
              <a:buNone/>
            </a:pPr>
            <a:r>
              <a:rPr lang="en-GB" dirty="0"/>
              <a:t>Strategic Environmental Assessment;</a:t>
            </a:r>
          </a:p>
          <a:p>
            <a:pPr lvl="1">
              <a:buFont typeface="Wingdings" panose="05000000000000000000" pitchFamily="2" charset="2"/>
              <a:buChar char="Ø"/>
            </a:pPr>
            <a:r>
              <a:rPr lang="en-GB" dirty="0"/>
              <a:t>emerging drafts of plans;</a:t>
            </a:r>
          </a:p>
          <a:p>
            <a:pPr lvl="1">
              <a:buFont typeface="Wingdings" panose="05000000000000000000" pitchFamily="2" charset="2"/>
              <a:buChar char="Ø"/>
            </a:pPr>
            <a:r>
              <a:rPr lang="en-GB" dirty="0"/>
              <a:t>funding and grants available;</a:t>
            </a:r>
          </a:p>
          <a:p>
            <a:pPr lvl="1">
              <a:buFont typeface="Wingdings" panose="05000000000000000000" pitchFamily="2" charset="2"/>
              <a:buChar char="Ø"/>
            </a:pPr>
            <a:r>
              <a:rPr lang="en-GB" dirty="0"/>
              <a:t>digitising the final proposals/policy maps;</a:t>
            </a:r>
          </a:p>
          <a:p>
            <a:pPr lvl="1">
              <a:buFont typeface="Wingdings" panose="05000000000000000000" pitchFamily="2" charset="2"/>
              <a:buChar char="Ø"/>
            </a:pPr>
            <a:r>
              <a:rPr lang="en-GB" dirty="0"/>
              <a:t>getting the best from any paid support from contracted consultants</a:t>
            </a:r>
          </a:p>
        </p:txBody>
      </p:sp>
    </p:spTree>
    <p:extLst>
      <p:ext uri="{BB962C8B-B14F-4D97-AF65-F5344CB8AC3E}">
        <p14:creationId xmlns:p14="http://schemas.microsoft.com/office/powerpoint/2010/main" val="296345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DDF7-C57C-4AAF-93E4-D21A8306A3FA}"/>
              </a:ext>
            </a:extLst>
          </p:cNvPr>
          <p:cNvSpPr>
            <a:spLocks noGrp="1"/>
          </p:cNvSpPr>
          <p:nvPr>
            <p:ph type="title"/>
          </p:nvPr>
        </p:nvSpPr>
        <p:spPr/>
        <p:txBody>
          <a:bodyPr/>
          <a:lstStyle/>
          <a:p>
            <a:r>
              <a:rPr lang="en-GB" b="1" dirty="0"/>
              <a:t>Neighbourhood Planning in West Suffolk (May 2020)</a:t>
            </a:r>
            <a:endParaRPr lang="en-GB" dirty="0"/>
          </a:p>
        </p:txBody>
      </p:sp>
      <p:sp>
        <p:nvSpPr>
          <p:cNvPr id="3" name="Content Placeholder 2">
            <a:extLst>
              <a:ext uri="{FF2B5EF4-FFF2-40B4-BE49-F238E27FC236}">
                <a16:creationId xmlns:a16="http://schemas.microsoft.com/office/drawing/2014/main" id="{60BBFC02-07FC-417C-8306-47FCC1CFE131}"/>
              </a:ext>
            </a:extLst>
          </p:cNvPr>
          <p:cNvSpPr txBox="1">
            <a:spLocks/>
          </p:cNvSpPr>
          <p:nvPr/>
        </p:nvSpPr>
        <p:spPr>
          <a:xfrm>
            <a:off x="355600" y="1236133"/>
            <a:ext cx="11290968" cy="61722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p>
          <a:p>
            <a:pPr lvl="1"/>
            <a:r>
              <a:rPr lang="en-GB" b="1" dirty="0"/>
              <a:t>Hargrave Neighbourhood Plan  – Made July 2018 </a:t>
            </a:r>
          </a:p>
          <a:p>
            <a:pPr lvl="1"/>
            <a:r>
              <a:rPr lang="en-GB" b="1" dirty="0"/>
              <a:t>Newmarket Town Council – Made February 2020</a:t>
            </a:r>
          </a:p>
          <a:p>
            <a:pPr marL="457200" lvl="1" indent="0">
              <a:buFont typeface="Arial" panose="020B0604020202020204" pitchFamily="34" charset="0"/>
              <a:buNone/>
            </a:pPr>
            <a:endParaRPr lang="en-GB" dirty="0"/>
          </a:p>
          <a:p>
            <a:pPr lvl="1"/>
            <a:r>
              <a:rPr lang="en-GB" dirty="0"/>
              <a:t>Barrow cum Denham – area designated June 2019</a:t>
            </a:r>
          </a:p>
          <a:p>
            <a:pPr lvl="1"/>
            <a:r>
              <a:rPr lang="en-GB" dirty="0" err="1"/>
              <a:t>Barningham</a:t>
            </a:r>
            <a:r>
              <a:rPr lang="en-GB" dirty="0"/>
              <a:t> Parish Council – area designated April 2017</a:t>
            </a:r>
          </a:p>
          <a:p>
            <a:pPr lvl="1"/>
            <a:r>
              <a:rPr lang="en-GB" dirty="0"/>
              <a:t>Exning Parish Council – area designated June 2018 (decided not to pursue plan)</a:t>
            </a:r>
          </a:p>
          <a:p>
            <a:pPr lvl="1"/>
            <a:r>
              <a:rPr lang="en-GB" dirty="0" err="1"/>
              <a:t>Freckenham</a:t>
            </a:r>
            <a:r>
              <a:rPr lang="en-GB" dirty="0"/>
              <a:t> – area designated November 2018</a:t>
            </a:r>
          </a:p>
          <a:p>
            <a:pPr lvl="1"/>
            <a:r>
              <a:rPr lang="en-GB" dirty="0"/>
              <a:t>Great Barton Parish - area designated June 2016 (updated January 2019)</a:t>
            </a:r>
          </a:p>
          <a:p>
            <a:pPr lvl="1"/>
            <a:r>
              <a:rPr lang="en-GB" dirty="0"/>
              <a:t>Ixworth and Ixworth Thorpe Parish Council – area designated July 2017</a:t>
            </a:r>
          </a:p>
          <a:p>
            <a:pPr lvl="1"/>
            <a:r>
              <a:rPr lang="en-GB" dirty="0" err="1"/>
              <a:t>Withersfield</a:t>
            </a:r>
            <a:r>
              <a:rPr lang="en-GB" dirty="0"/>
              <a:t> – area designated January 2020</a:t>
            </a:r>
            <a:br>
              <a:rPr lang="en-GB" dirty="0"/>
            </a:br>
            <a:endParaRPr lang="en-GB" dirty="0"/>
          </a:p>
          <a:p>
            <a:pPr marL="0" indent="0">
              <a:buFont typeface="Arial" panose="020B0604020202020204" pitchFamily="34" charset="0"/>
              <a:buNone/>
            </a:pPr>
            <a:r>
              <a:rPr lang="en-GB" sz="2000" dirty="0"/>
              <a:t>Information on all Plans being produced in West Suffolk can be seen at</a:t>
            </a:r>
          </a:p>
          <a:p>
            <a:pPr marL="0" indent="0">
              <a:buFont typeface="Arial" panose="020B0604020202020204" pitchFamily="34" charset="0"/>
              <a:buNone/>
            </a:pPr>
            <a:r>
              <a:rPr lang="en-GB" sz="2000" dirty="0"/>
              <a:t> </a:t>
            </a:r>
            <a:r>
              <a:rPr lang="en-GB" sz="2000" dirty="0">
                <a:hlinkClick r:id="rId2"/>
              </a:rPr>
              <a:t>www.westsuffolk.gov.uk/neighbourhoodplanning</a:t>
            </a:r>
            <a:endParaRPr lang="en-GB" sz="2000" dirty="0"/>
          </a:p>
        </p:txBody>
      </p:sp>
    </p:spTree>
    <p:extLst>
      <p:ext uri="{BB962C8B-B14F-4D97-AF65-F5344CB8AC3E}">
        <p14:creationId xmlns:p14="http://schemas.microsoft.com/office/powerpoint/2010/main" val="263140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6532-0C19-4024-A58D-785D19021E36}"/>
              </a:ext>
            </a:extLst>
          </p:cNvPr>
          <p:cNvSpPr>
            <a:spLocks noGrp="1"/>
          </p:cNvSpPr>
          <p:nvPr>
            <p:ph type="title"/>
          </p:nvPr>
        </p:nvSpPr>
        <p:spPr/>
        <p:txBody>
          <a:bodyPr/>
          <a:lstStyle/>
          <a:p>
            <a:r>
              <a:rPr lang="en-GB" b="1" dirty="0"/>
              <a:t>Guidance</a:t>
            </a:r>
            <a:endParaRPr lang="en-GB" dirty="0"/>
          </a:p>
        </p:txBody>
      </p:sp>
      <p:pic>
        <p:nvPicPr>
          <p:cNvPr id="3" name="Picture 2">
            <a:extLst>
              <a:ext uri="{FF2B5EF4-FFF2-40B4-BE49-F238E27FC236}">
                <a16:creationId xmlns:a16="http://schemas.microsoft.com/office/drawing/2014/main" id="{47E4FF82-1A06-46DD-8B4B-045B7FB95A1E}"/>
              </a:ext>
            </a:extLst>
          </p:cNvPr>
          <p:cNvPicPr>
            <a:picLocks noChangeAspect="1"/>
          </p:cNvPicPr>
          <p:nvPr/>
        </p:nvPicPr>
        <p:blipFill>
          <a:blip r:embed="rId2"/>
          <a:stretch>
            <a:fillRect/>
          </a:stretch>
        </p:blipFill>
        <p:spPr>
          <a:xfrm>
            <a:off x="774773" y="1564105"/>
            <a:ext cx="10231894" cy="5272751"/>
          </a:xfrm>
          <a:prstGeom prst="rect">
            <a:avLst/>
          </a:prstGeom>
        </p:spPr>
      </p:pic>
    </p:spTree>
    <p:extLst>
      <p:ext uri="{BB962C8B-B14F-4D97-AF65-F5344CB8AC3E}">
        <p14:creationId xmlns:p14="http://schemas.microsoft.com/office/powerpoint/2010/main" val="361920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8B95-D870-44EE-8A77-1A2D38B29E28}"/>
              </a:ext>
            </a:extLst>
          </p:cNvPr>
          <p:cNvSpPr>
            <a:spLocks noGrp="1"/>
          </p:cNvSpPr>
          <p:nvPr>
            <p:ph type="title"/>
          </p:nvPr>
        </p:nvSpPr>
        <p:spPr>
          <a:xfrm>
            <a:off x="84221" y="365125"/>
            <a:ext cx="8410074" cy="1325563"/>
          </a:xfrm>
        </p:spPr>
        <p:txBody>
          <a:bodyPr/>
          <a:lstStyle/>
          <a:p>
            <a:r>
              <a:rPr lang="en-GB" b="1" dirty="0"/>
              <a:t>Covid-19 and Neighbourhood plans </a:t>
            </a:r>
            <a:br>
              <a:rPr lang="en-GB" b="1" dirty="0"/>
            </a:br>
            <a:r>
              <a:rPr lang="en-GB" b="1" dirty="0"/>
              <a:t>April 2020 government update</a:t>
            </a:r>
            <a:endParaRPr lang="en-GB" dirty="0"/>
          </a:p>
        </p:txBody>
      </p:sp>
      <p:sp>
        <p:nvSpPr>
          <p:cNvPr id="3" name="Content Placeholder 2">
            <a:extLst>
              <a:ext uri="{FF2B5EF4-FFF2-40B4-BE49-F238E27FC236}">
                <a16:creationId xmlns:a16="http://schemas.microsoft.com/office/drawing/2014/main" id="{F19268F2-7B8E-49A2-9A2B-FBC6FCFC4BB9}"/>
              </a:ext>
            </a:extLst>
          </p:cNvPr>
          <p:cNvSpPr txBox="1">
            <a:spLocks/>
          </p:cNvSpPr>
          <p:nvPr/>
        </p:nvSpPr>
        <p:spPr>
          <a:xfrm>
            <a:off x="223252" y="1690688"/>
            <a:ext cx="11242843" cy="54102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p>
          <a:p>
            <a:pPr lvl="0"/>
            <a:r>
              <a:rPr lang="en-GB" sz="2000" u="sng" dirty="0">
                <a:hlinkClick r:id="rId3"/>
              </a:rPr>
              <a:t>Regulations linked to the Coronavirus Act 2020</a:t>
            </a:r>
            <a:r>
              <a:rPr lang="en-GB" sz="2000" dirty="0"/>
              <a:t> mean that </a:t>
            </a:r>
            <a:r>
              <a:rPr lang="en-GB" sz="2000" b="1" dirty="0"/>
              <a:t>no elections or referendums can take place until 6 May 2021</a:t>
            </a:r>
            <a:r>
              <a:rPr lang="en-GB" sz="2000" dirty="0"/>
              <a:t>. This includes neighbourhood planning referendums. These provisions will be kept under review and may be amended or revoked in response to changing circumstances. </a:t>
            </a:r>
          </a:p>
          <a:p>
            <a:pPr lvl="0"/>
            <a:r>
              <a:rPr lang="en-GB" sz="2000" u="sng" dirty="0">
                <a:hlinkClick r:id="rId4"/>
              </a:rPr>
              <a:t>current planning guidance</a:t>
            </a:r>
            <a:r>
              <a:rPr lang="en-GB" sz="2000" dirty="0"/>
              <a:t> has been updated nationally to set out that</a:t>
            </a:r>
            <a:br>
              <a:rPr lang="en-GB" sz="2000" dirty="0"/>
            </a:br>
            <a:r>
              <a:rPr lang="en-GB" sz="2000" b="1" dirty="0"/>
              <a:t>neighbourhood plans awaiting referendums can be given </a:t>
            </a:r>
            <a:br>
              <a:rPr lang="en-GB" sz="2000" b="1" dirty="0"/>
            </a:br>
            <a:r>
              <a:rPr lang="en-GB" sz="2000" b="1" dirty="0"/>
              <a:t>significant weight</a:t>
            </a:r>
            <a:r>
              <a:rPr lang="en-GB" sz="2000" dirty="0"/>
              <a:t> in decision-making.</a:t>
            </a:r>
          </a:p>
          <a:p>
            <a:pPr lvl="0"/>
            <a:r>
              <a:rPr lang="en-GB" sz="2000" dirty="0"/>
              <a:t>There will be delays in progressing neighbourhood plans due to the social distancing measures currently in place across the UK. The updated planning guidance also provides further advice on the implications for conducting publicity and consultation, and examinations.</a:t>
            </a:r>
          </a:p>
          <a:p>
            <a:pPr lvl="0"/>
            <a:r>
              <a:rPr lang="en-GB" sz="2000" b="1" dirty="0"/>
              <a:t>Grants and technical support will continue to be available</a:t>
            </a:r>
            <a:r>
              <a:rPr lang="en-GB" sz="2000" dirty="0"/>
              <a:t> to support communities during the next financial year, and </a:t>
            </a:r>
            <a:r>
              <a:rPr lang="en-GB" sz="2000" u="sng" dirty="0">
                <a:hlinkClick r:id="rId5"/>
              </a:rPr>
              <a:t>Locality’s advice service</a:t>
            </a:r>
            <a:r>
              <a:rPr lang="en-GB" sz="2000" dirty="0"/>
              <a:t> continues to operate as normal.</a:t>
            </a:r>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Contact:  </a:t>
            </a:r>
            <a:r>
              <a:rPr lang="en-GB" sz="2000" dirty="0">
                <a:hlinkClick r:id="rId6"/>
              </a:rPr>
              <a:t>neighbourhood.planning@westsuffolk.gov.uk</a:t>
            </a:r>
            <a:endParaRPr lang="en-GB" sz="2000" dirty="0"/>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73161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1B45-8484-4A73-87C8-074A53EDB584}"/>
              </a:ext>
            </a:extLst>
          </p:cNvPr>
          <p:cNvSpPr>
            <a:spLocks noGrp="1"/>
          </p:cNvSpPr>
          <p:nvPr>
            <p:ph type="title"/>
          </p:nvPr>
        </p:nvSpPr>
        <p:spPr>
          <a:xfrm>
            <a:off x="525379" y="341062"/>
            <a:ext cx="6734175" cy="1325563"/>
          </a:xfrm>
        </p:spPr>
        <p:txBody>
          <a:bodyPr/>
          <a:lstStyle/>
          <a:p>
            <a:r>
              <a:rPr lang="en-GB" b="1" dirty="0"/>
              <a:t>Questions?</a:t>
            </a:r>
          </a:p>
        </p:txBody>
      </p:sp>
      <p:sp>
        <p:nvSpPr>
          <p:cNvPr id="3" name="Content Placeholder 2">
            <a:extLst>
              <a:ext uri="{FF2B5EF4-FFF2-40B4-BE49-F238E27FC236}">
                <a16:creationId xmlns:a16="http://schemas.microsoft.com/office/drawing/2014/main" id="{2A4463A9-71B9-4686-A2A4-9FF3F747A92A}"/>
              </a:ext>
            </a:extLst>
          </p:cNvPr>
          <p:cNvSpPr txBox="1">
            <a:spLocks/>
          </p:cNvSpPr>
          <p:nvPr/>
        </p:nvSpPr>
        <p:spPr>
          <a:xfrm>
            <a:off x="355600" y="1998133"/>
            <a:ext cx="9329821" cy="1142109"/>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Contact:  </a:t>
            </a:r>
            <a:r>
              <a:rPr lang="en-GB" dirty="0">
                <a:hlinkClick r:id="rId2"/>
              </a:rPr>
              <a:t>neighbourhood.planning@westsuffolk.gov.uk</a:t>
            </a:r>
            <a:endParaRPr lang="en-GB" dirty="0"/>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6530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B2C-63F1-4CF9-9553-EA07A1CDCE3F}"/>
              </a:ext>
            </a:extLst>
          </p:cNvPr>
          <p:cNvSpPr>
            <a:spLocks noGrp="1"/>
          </p:cNvSpPr>
          <p:nvPr>
            <p:ph type="title"/>
          </p:nvPr>
        </p:nvSpPr>
        <p:spPr/>
        <p:txBody>
          <a:bodyPr/>
          <a:lstStyle/>
          <a:p>
            <a:r>
              <a:rPr lang="en-GB" b="1" dirty="0"/>
              <a:t>What we will cover </a:t>
            </a:r>
            <a:endParaRPr lang="en-GB" dirty="0"/>
          </a:p>
        </p:txBody>
      </p:sp>
      <p:sp>
        <p:nvSpPr>
          <p:cNvPr id="4" name="Content Placeholder 2">
            <a:extLst>
              <a:ext uri="{FF2B5EF4-FFF2-40B4-BE49-F238E27FC236}">
                <a16:creationId xmlns:a16="http://schemas.microsoft.com/office/drawing/2014/main" id="{3BEC18A9-584E-4056-B12F-7FE0EBAC014F}"/>
              </a:ext>
            </a:extLst>
          </p:cNvPr>
          <p:cNvSpPr>
            <a:spLocks noGrp="1"/>
          </p:cNvSpPr>
          <p:nvPr>
            <p:ph idx="1"/>
          </p:nvPr>
        </p:nvSpPr>
        <p:spPr>
          <a:xfrm>
            <a:off x="838200" y="1825625"/>
            <a:ext cx="10515600" cy="4351338"/>
          </a:xfrm>
        </p:spPr>
        <p:txBody>
          <a:bodyPr/>
          <a:lstStyle/>
          <a:p>
            <a:pPr>
              <a:buClrTx/>
            </a:pPr>
            <a:r>
              <a:rPr lang="en-GB" sz="2800" dirty="0"/>
              <a:t>Neighbourhood Plan overview</a:t>
            </a:r>
          </a:p>
          <a:p>
            <a:pPr>
              <a:buClrTx/>
            </a:pPr>
            <a:r>
              <a:rPr lang="en-GB" sz="2800" dirty="0"/>
              <a:t>The Process</a:t>
            </a:r>
          </a:p>
          <a:p>
            <a:pPr>
              <a:buClrTx/>
            </a:pPr>
            <a:r>
              <a:rPr lang="en-GB" sz="2800" dirty="0"/>
              <a:t>Our offer and role in the process</a:t>
            </a:r>
          </a:p>
          <a:p>
            <a:pPr>
              <a:buClrTx/>
            </a:pPr>
            <a:r>
              <a:rPr lang="en-GB" sz="2800" dirty="0"/>
              <a:t>Neighbourhood Plans currently being prepared in West Suffolk </a:t>
            </a:r>
          </a:p>
          <a:p>
            <a:pPr>
              <a:buClrTx/>
            </a:pPr>
            <a:r>
              <a:rPr lang="en-GB" sz="2800" dirty="0"/>
              <a:t>Where to look for guidance </a:t>
            </a:r>
          </a:p>
          <a:p>
            <a:pPr>
              <a:buClrTx/>
            </a:pPr>
            <a:r>
              <a:rPr lang="en-GB" sz="2800" dirty="0"/>
              <a:t>Questions </a:t>
            </a:r>
          </a:p>
          <a:p>
            <a:pPr marL="0" indent="0">
              <a:buNone/>
            </a:pPr>
            <a:br>
              <a:rPr lang="en-GB" sz="2800" dirty="0"/>
            </a:br>
            <a:endParaRPr lang="en-GB" sz="2800" dirty="0"/>
          </a:p>
        </p:txBody>
      </p:sp>
    </p:spTree>
    <p:extLst>
      <p:ext uri="{BB962C8B-B14F-4D97-AF65-F5344CB8AC3E}">
        <p14:creationId xmlns:p14="http://schemas.microsoft.com/office/powerpoint/2010/main" val="182226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930E1-25E1-4B6C-B4D7-2CD5A451D9C9}"/>
              </a:ext>
            </a:extLst>
          </p:cNvPr>
          <p:cNvSpPr>
            <a:spLocks noGrp="1"/>
          </p:cNvSpPr>
          <p:nvPr>
            <p:ph idx="1"/>
          </p:nvPr>
        </p:nvSpPr>
        <p:spPr>
          <a:xfrm>
            <a:off x="838200" y="1404520"/>
            <a:ext cx="10515600" cy="4351338"/>
          </a:xfrm>
        </p:spPr>
        <p:txBody>
          <a:bodyPr/>
          <a:lstStyle/>
          <a:p>
            <a:r>
              <a:rPr lang="en-GB" dirty="0"/>
              <a:t>Gives communities direct power to develop a shared vision for their neighbourhood and shape the development and growth of their local area.</a:t>
            </a:r>
          </a:p>
          <a:p>
            <a:pPr marL="0" indent="0">
              <a:buNone/>
            </a:pPr>
            <a:endParaRPr lang="en-GB" dirty="0"/>
          </a:p>
          <a:p>
            <a:r>
              <a:rPr lang="en-GB" dirty="0"/>
              <a:t>They are able to choose where they want new homes, shops and offices to be built</a:t>
            </a:r>
          </a:p>
          <a:p>
            <a:pPr marL="0" indent="0">
              <a:buNone/>
            </a:pPr>
            <a:endParaRPr lang="en-GB" dirty="0"/>
          </a:p>
          <a:p>
            <a:r>
              <a:rPr lang="en-GB" dirty="0"/>
              <a:t>Provides a set of tools for local people to ensure that they get the right types of development for their community</a:t>
            </a:r>
          </a:p>
          <a:p>
            <a:pPr marL="0" indent="0">
              <a:buNone/>
            </a:pPr>
            <a:endParaRPr lang="en-GB" dirty="0"/>
          </a:p>
          <a:p>
            <a:r>
              <a:rPr lang="en-GB" dirty="0"/>
              <a:t>Aligns the ambition of the neighbourhood with the strategic needs and priorities of the wider local area</a:t>
            </a:r>
            <a:r>
              <a:rPr lang="en-GB" sz="2800" dirty="0"/>
              <a:t>.</a:t>
            </a:r>
          </a:p>
          <a:p>
            <a:endParaRPr lang="en-GB" dirty="0"/>
          </a:p>
        </p:txBody>
      </p:sp>
      <p:sp>
        <p:nvSpPr>
          <p:cNvPr id="4" name="Title 1">
            <a:extLst>
              <a:ext uri="{FF2B5EF4-FFF2-40B4-BE49-F238E27FC236}">
                <a16:creationId xmlns:a16="http://schemas.microsoft.com/office/drawing/2014/main" id="{089878F6-9805-47AD-A7EA-35D794E3E41D}"/>
              </a:ext>
            </a:extLst>
          </p:cNvPr>
          <p:cNvSpPr>
            <a:spLocks noGrp="1"/>
          </p:cNvSpPr>
          <p:nvPr>
            <p:ph type="title"/>
          </p:nvPr>
        </p:nvSpPr>
        <p:spPr>
          <a:xfrm>
            <a:off x="838200" y="365125"/>
            <a:ext cx="6734175" cy="1325563"/>
          </a:xfrm>
        </p:spPr>
        <p:txBody>
          <a:bodyPr/>
          <a:lstStyle/>
          <a:p>
            <a:r>
              <a:rPr lang="en-GB" sz="3200" b="1" dirty="0">
                <a:solidFill>
                  <a:schemeClr val="tx1"/>
                </a:solidFill>
              </a:rPr>
              <a:t>Neighbourhood Plan Overview</a:t>
            </a:r>
            <a:br>
              <a:rPr lang="en-GB" sz="3200" dirty="0">
                <a:solidFill>
                  <a:schemeClr val="tx1"/>
                </a:solidFill>
              </a:rPr>
            </a:br>
            <a:br>
              <a:rPr lang="en-GB" sz="3200" dirty="0">
                <a:solidFill>
                  <a:schemeClr val="tx1"/>
                </a:solidFill>
              </a:rPr>
            </a:br>
            <a:endParaRPr lang="en-GB" sz="3200" b="1" dirty="0"/>
          </a:p>
        </p:txBody>
      </p:sp>
    </p:spTree>
    <p:extLst>
      <p:ext uri="{BB962C8B-B14F-4D97-AF65-F5344CB8AC3E}">
        <p14:creationId xmlns:p14="http://schemas.microsoft.com/office/powerpoint/2010/main" val="342785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3FDD-099D-4CA4-8C71-637743862E14}"/>
              </a:ext>
            </a:extLst>
          </p:cNvPr>
          <p:cNvSpPr>
            <a:spLocks noGrp="1"/>
          </p:cNvSpPr>
          <p:nvPr>
            <p:ph type="title"/>
          </p:nvPr>
        </p:nvSpPr>
        <p:spPr/>
        <p:txBody>
          <a:bodyPr/>
          <a:lstStyle/>
          <a:p>
            <a:r>
              <a:rPr lang="en-GB" b="1" dirty="0">
                <a:solidFill>
                  <a:sysClr val="windowText" lastClr="000000"/>
                </a:solidFill>
              </a:rPr>
              <a:t>A</a:t>
            </a:r>
            <a:r>
              <a:rPr lang="en-GB" b="1" dirty="0">
                <a:solidFill>
                  <a:sysClr val="windowText" lastClr="000000"/>
                </a:solidFill>
                <a:cs typeface="Arial" pitchFamily="34" charset="0"/>
              </a:rPr>
              <a:t> neighbourhood plan is…</a:t>
            </a:r>
            <a:br>
              <a:rPr lang="en-GB" b="1" dirty="0">
                <a:solidFill>
                  <a:sysClr val="windowText" lastClr="000000"/>
                </a:solidFill>
                <a:cs typeface="Arial" pitchFamily="34" charset="0"/>
              </a:rPr>
            </a:br>
            <a:br>
              <a:rPr lang="en-US" sz="2000" dirty="0">
                <a:solidFill>
                  <a:sysClr val="windowText" lastClr="000000"/>
                </a:solidFill>
                <a:cs typeface="Arial" pitchFamily="34" charset="0"/>
              </a:rPr>
            </a:br>
            <a:endParaRPr lang="en-GB" dirty="0"/>
          </a:p>
        </p:txBody>
      </p:sp>
      <p:sp>
        <p:nvSpPr>
          <p:cNvPr id="4" name="Content Placeholder 2">
            <a:extLst>
              <a:ext uri="{FF2B5EF4-FFF2-40B4-BE49-F238E27FC236}">
                <a16:creationId xmlns:a16="http://schemas.microsoft.com/office/drawing/2014/main" id="{9EE4D4B0-744F-4823-B771-BC6D8307E28F}"/>
              </a:ext>
            </a:extLst>
          </p:cNvPr>
          <p:cNvSpPr>
            <a:spLocks noGrp="1"/>
          </p:cNvSpPr>
          <p:nvPr>
            <p:ph idx="1"/>
          </p:nvPr>
        </p:nvSpPr>
        <p:spPr>
          <a:xfrm>
            <a:off x="838200" y="1253331"/>
            <a:ext cx="10515600" cy="4351338"/>
          </a:xfrm>
        </p:spPr>
        <p:txBody>
          <a:bodyPr/>
          <a:lstStyle/>
          <a:p>
            <a:pPr marL="0" lvl="0" indent="0" eaLnBrk="1" fontAlgn="auto" hangingPunct="1">
              <a:spcAft>
                <a:spcPts val="0"/>
              </a:spcAft>
              <a:buNone/>
              <a:defRPr/>
            </a:pPr>
            <a:r>
              <a:rPr lang="en-US" sz="2000" kern="1200" dirty="0">
                <a:solidFill>
                  <a:sysClr val="windowText" lastClr="000000"/>
                </a:solidFill>
              </a:rPr>
              <a:t>Pro-growth – a tool which allows a community to plan for more growth </a:t>
            </a:r>
            <a:br>
              <a:rPr lang="en-US" sz="2000" kern="1200" dirty="0">
                <a:solidFill>
                  <a:sysClr val="windowText" lastClr="000000"/>
                </a:solidFill>
              </a:rPr>
            </a:br>
            <a:r>
              <a:rPr lang="en-US" sz="2000" kern="1200" dirty="0">
                <a:solidFill>
                  <a:sysClr val="windowText" lastClr="000000"/>
                </a:solidFill>
              </a:rPr>
              <a:t>tha</a:t>
            </a:r>
            <a:r>
              <a:rPr lang="en-US" sz="2000" dirty="0">
                <a:solidFill>
                  <a:sysClr val="windowText" lastClr="000000"/>
                </a:solidFill>
              </a:rPr>
              <a:t>n proposed in the council’s Local Plan</a:t>
            </a:r>
            <a:r>
              <a:rPr lang="en-US" sz="2000" kern="1200" dirty="0">
                <a:solidFill>
                  <a:sysClr val="windowText" lastClr="000000"/>
                </a:solidFill>
              </a:rPr>
              <a:t>;</a:t>
            </a:r>
          </a:p>
          <a:p>
            <a:pPr lvl="0" eaLnBrk="1" fontAlgn="auto" hangingPunct="1">
              <a:spcAft>
                <a:spcPts val="0"/>
              </a:spcAft>
              <a:buFont typeface="Arial" panose="020B0604020202020204" pitchFamily="34" charset="0"/>
              <a:buChar char="•"/>
              <a:defRPr/>
            </a:pPr>
            <a:r>
              <a:rPr lang="en-US" sz="2000" kern="1200" dirty="0">
                <a:solidFill>
                  <a:sysClr val="windowText" lastClr="000000"/>
                </a:solidFill>
              </a:rPr>
              <a:t>community led; </a:t>
            </a:r>
          </a:p>
          <a:p>
            <a:pPr lvl="0" eaLnBrk="1" fontAlgn="auto" hangingPunct="1">
              <a:spcAft>
                <a:spcPts val="0"/>
              </a:spcAft>
              <a:buFont typeface="Arial" panose="020B0604020202020204" pitchFamily="34" charset="0"/>
              <a:buChar char="•"/>
              <a:defRPr/>
            </a:pPr>
            <a:r>
              <a:rPr lang="en-US" sz="2000" kern="1200" dirty="0">
                <a:solidFill>
                  <a:sysClr val="windowText" lastClr="000000"/>
                </a:solidFill>
              </a:rPr>
              <a:t>evidence based; </a:t>
            </a:r>
          </a:p>
          <a:p>
            <a:pPr lvl="0" eaLnBrk="1" fontAlgn="auto" hangingPunct="1">
              <a:spcAft>
                <a:spcPts val="0"/>
              </a:spcAft>
              <a:buFont typeface="Arial" panose="020B0604020202020204" pitchFamily="34" charset="0"/>
              <a:buChar char="•"/>
              <a:defRPr/>
            </a:pPr>
            <a:r>
              <a:rPr lang="en-US" sz="2000" dirty="0">
                <a:solidFill>
                  <a:sysClr val="windowText" lastClr="000000"/>
                </a:solidFill>
              </a:rPr>
              <a:t>locally specific;</a:t>
            </a:r>
            <a:endParaRPr lang="en-US" sz="2000" kern="1200" dirty="0">
              <a:solidFill>
                <a:sysClr val="windowText" lastClr="000000"/>
              </a:solidFill>
            </a:endParaRPr>
          </a:p>
          <a:p>
            <a:pPr lvl="0" eaLnBrk="1" fontAlgn="auto" hangingPunct="1">
              <a:spcAft>
                <a:spcPts val="0"/>
              </a:spcAft>
              <a:buFont typeface="Arial" panose="020B0604020202020204" pitchFamily="34" charset="0"/>
              <a:buChar char="•"/>
              <a:defRPr/>
            </a:pPr>
            <a:r>
              <a:rPr lang="en-US" sz="2000" dirty="0">
                <a:solidFill>
                  <a:sysClr val="windowText" lastClr="000000"/>
                </a:solidFill>
              </a:rPr>
              <a:t>c</a:t>
            </a:r>
            <a:r>
              <a:rPr lang="en-US" sz="2000" kern="1200" dirty="0">
                <a:solidFill>
                  <a:sysClr val="windowText" lastClr="000000"/>
                </a:solidFill>
              </a:rPr>
              <a:t>ontains policies focused on development and land use</a:t>
            </a:r>
            <a:r>
              <a:rPr lang="en-US" sz="2000" dirty="0">
                <a:solidFill>
                  <a:sysClr val="windowText" lastClr="000000"/>
                </a:solidFill>
              </a:rPr>
              <a:t>;</a:t>
            </a:r>
          </a:p>
          <a:p>
            <a:pPr lvl="0" eaLnBrk="1" fontAlgn="auto" hangingPunct="1">
              <a:spcAft>
                <a:spcPts val="0"/>
              </a:spcAft>
              <a:buFont typeface="Arial" panose="020B0604020202020204" pitchFamily="34" charset="0"/>
              <a:buChar char="•"/>
              <a:defRPr/>
            </a:pPr>
            <a:r>
              <a:rPr lang="en-US" sz="2000" dirty="0">
                <a:solidFill>
                  <a:sysClr val="windowText" lastClr="000000"/>
                </a:solidFill>
              </a:rPr>
              <a:t>a tool for allocating sites;</a:t>
            </a:r>
          </a:p>
          <a:p>
            <a:pPr lvl="0" eaLnBrk="1" fontAlgn="auto" hangingPunct="1">
              <a:spcAft>
                <a:spcPts val="0"/>
              </a:spcAft>
              <a:buFont typeface="Arial" panose="020B0604020202020204" pitchFamily="34" charset="0"/>
              <a:buChar char="•"/>
              <a:defRPr/>
            </a:pPr>
            <a:r>
              <a:rPr lang="en-US" sz="2000" dirty="0">
                <a:solidFill>
                  <a:sysClr val="windowText" lastClr="000000"/>
                </a:solidFill>
              </a:rPr>
              <a:t>a plan to identify community goals that can be met by planning for development;</a:t>
            </a:r>
          </a:p>
          <a:p>
            <a:pPr lvl="0" eaLnBrk="1" fontAlgn="auto" hangingPunct="1">
              <a:spcAft>
                <a:spcPts val="0"/>
              </a:spcAft>
              <a:buFont typeface="Arial" panose="020B0604020202020204" pitchFamily="34" charset="0"/>
              <a:buChar char="•"/>
              <a:defRPr/>
            </a:pPr>
            <a:r>
              <a:rPr lang="en-US" sz="2000" dirty="0">
                <a:solidFill>
                  <a:sysClr val="windowText" lastClr="000000"/>
                </a:solidFill>
              </a:rPr>
              <a:t>aligned with the strategic policies in the council’s Local Plan and meet </a:t>
            </a:r>
            <a:br>
              <a:rPr lang="en-US" sz="2000" dirty="0">
                <a:solidFill>
                  <a:sysClr val="windowText" lastClr="000000"/>
                </a:solidFill>
              </a:rPr>
            </a:br>
            <a:r>
              <a:rPr lang="en-US" sz="2000" dirty="0">
                <a:solidFill>
                  <a:sysClr val="windowText" lastClr="000000"/>
                </a:solidFill>
              </a:rPr>
              <a:t>other basic conditions; </a:t>
            </a:r>
          </a:p>
          <a:p>
            <a:pPr lvl="0" eaLnBrk="1" fontAlgn="auto" hangingPunct="1">
              <a:spcAft>
                <a:spcPts val="0"/>
              </a:spcAft>
              <a:buFont typeface="Arial" panose="020B0604020202020204" pitchFamily="34" charset="0"/>
              <a:buChar char="•"/>
              <a:defRPr/>
            </a:pPr>
            <a:r>
              <a:rPr lang="en-US" sz="2000" dirty="0">
                <a:solidFill>
                  <a:sysClr val="windowText" lastClr="000000"/>
                </a:solidFill>
              </a:rPr>
              <a:t>subject to public consultation, examination and a referendum. </a:t>
            </a:r>
            <a:endParaRPr lang="en-US" sz="2000" kern="1200" dirty="0">
              <a:solidFill>
                <a:sysClr val="windowText" lastClr="000000"/>
              </a:solidFill>
            </a:endParaRPr>
          </a:p>
          <a:p>
            <a:pPr marL="0" indent="0">
              <a:buNone/>
            </a:pPr>
            <a:br>
              <a:rPr lang="en-GB" sz="2000" dirty="0"/>
            </a:br>
            <a:endParaRPr lang="en-GB" sz="2000" dirty="0"/>
          </a:p>
        </p:txBody>
      </p:sp>
    </p:spTree>
    <p:extLst>
      <p:ext uri="{BB962C8B-B14F-4D97-AF65-F5344CB8AC3E}">
        <p14:creationId xmlns:p14="http://schemas.microsoft.com/office/powerpoint/2010/main" val="180532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4A62896-7321-40CE-BC1D-DEFFAE0DE48F}"/>
              </a:ext>
            </a:extLst>
          </p:cNvPr>
          <p:cNvSpPr>
            <a:spLocks noGrp="1"/>
          </p:cNvSpPr>
          <p:nvPr>
            <p:ph type="title"/>
          </p:nvPr>
        </p:nvSpPr>
        <p:spPr>
          <a:xfrm>
            <a:off x="838200" y="365125"/>
            <a:ext cx="6734175" cy="1325563"/>
          </a:xfrm>
        </p:spPr>
        <p:txBody>
          <a:bodyPr/>
          <a:lstStyle/>
          <a:p>
            <a:pPr eaLnBrk="1" fontAlgn="auto" hangingPunct="1">
              <a:spcAft>
                <a:spcPts val="0"/>
              </a:spcAft>
              <a:defRPr/>
            </a:pPr>
            <a:br>
              <a:rPr lang="en-GB" b="1" kern="1200" dirty="0">
                <a:solidFill>
                  <a:sysClr val="windowText" lastClr="000000"/>
                </a:solidFill>
                <a:cs typeface="Arial" pitchFamily="34" charset="0"/>
              </a:rPr>
            </a:br>
            <a:r>
              <a:rPr lang="en-GB" b="1" dirty="0">
                <a:solidFill>
                  <a:sysClr val="windowText" lastClr="000000"/>
                </a:solidFill>
              </a:rPr>
              <a:t>A</a:t>
            </a:r>
            <a:r>
              <a:rPr lang="en-GB" b="1" kern="1200" dirty="0">
                <a:solidFill>
                  <a:sysClr val="windowText" lastClr="000000"/>
                </a:solidFill>
                <a:cs typeface="Arial" pitchFamily="34" charset="0"/>
              </a:rPr>
              <a:t> neighbourhood plan isn’t…</a:t>
            </a:r>
            <a:br>
              <a:rPr lang="en-GB" b="1" kern="1200" dirty="0">
                <a:solidFill>
                  <a:sysClr val="windowText" lastClr="000000"/>
                </a:solidFill>
                <a:cs typeface="Arial" pitchFamily="34" charset="0"/>
              </a:rPr>
            </a:br>
            <a:br>
              <a:rPr lang="en-US" kern="1200" dirty="0">
                <a:solidFill>
                  <a:sysClr val="windowText" lastClr="000000"/>
                </a:solidFill>
                <a:cs typeface="Arial" pitchFamily="34" charset="0"/>
              </a:rPr>
            </a:br>
            <a:endParaRPr lang="en-GB" dirty="0"/>
          </a:p>
        </p:txBody>
      </p:sp>
      <p:sp>
        <p:nvSpPr>
          <p:cNvPr id="7" name="Content Placeholder 2">
            <a:extLst>
              <a:ext uri="{FF2B5EF4-FFF2-40B4-BE49-F238E27FC236}">
                <a16:creationId xmlns:a16="http://schemas.microsoft.com/office/drawing/2014/main" id="{76B415DE-70B1-4242-8D4D-7E2520C840DD}"/>
              </a:ext>
            </a:extLst>
          </p:cNvPr>
          <p:cNvSpPr>
            <a:spLocks noGrp="1"/>
          </p:cNvSpPr>
          <p:nvPr>
            <p:ph idx="1"/>
          </p:nvPr>
        </p:nvSpPr>
        <p:spPr>
          <a:xfrm>
            <a:off x="355600" y="1540933"/>
            <a:ext cx="11700933" cy="4961468"/>
          </a:xfrm>
        </p:spPr>
        <p:txBody>
          <a:bodyPr/>
          <a:lstStyle/>
          <a:p>
            <a:pPr marL="0" lvl="0" indent="0" eaLnBrk="1" fontAlgn="auto" hangingPunct="1">
              <a:spcAft>
                <a:spcPts val="0"/>
              </a:spcAft>
              <a:buNone/>
              <a:defRPr/>
            </a:pPr>
            <a:endParaRPr lang="en-US" sz="2800" kern="1200" dirty="0">
              <a:solidFill>
                <a:sysClr val="windowText" lastClr="000000"/>
              </a:solidFill>
              <a:cs typeface="Arial" pitchFamily="34" charset="0"/>
            </a:endParaRPr>
          </a:p>
          <a:p>
            <a:pPr lvl="0" eaLnBrk="1" fontAlgn="auto" hangingPunct="1">
              <a:spcAft>
                <a:spcPts val="0"/>
              </a:spcAft>
              <a:buFont typeface="Arial" panose="020B0604020202020204" pitchFamily="34" charset="0"/>
              <a:buChar char="•"/>
              <a:defRPr/>
            </a:pPr>
            <a:r>
              <a:rPr lang="en-US" sz="2800" dirty="0">
                <a:solidFill>
                  <a:sysClr val="windowText" lastClr="000000"/>
                </a:solidFill>
              </a:rPr>
              <a:t>a</a:t>
            </a:r>
            <a:r>
              <a:rPr lang="en-US" sz="2800" kern="1200" dirty="0">
                <a:solidFill>
                  <a:sysClr val="windowText" lastClr="000000"/>
                </a:solidFill>
              </a:rPr>
              <a:t> tool to prevent development that is included in the Local Plan;</a:t>
            </a:r>
          </a:p>
          <a:p>
            <a:pPr marL="0" lvl="0" indent="0" eaLnBrk="1" fontAlgn="auto" hangingPunct="1">
              <a:spcAft>
                <a:spcPts val="0"/>
              </a:spcAft>
              <a:defRPr/>
            </a:pPr>
            <a:endParaRPr lang="en-US" sz="2800" kern="1200" dirty="0">
              <a:solidFill>
                <a:sysClr val="windowText" lastClr="000000"/>
              </a:solidFill>
            </a:endParaRPr>
          </a:p>
          <a:p>
            <a:pPr lvl="0" eaLnBrk="1" fontAlgn="auto" hangingPunct="1">
              <a:spcAft>
                <a:spcPts val="0"/>
              </a:spcAft>
              <a:buFont typeface="Arial" panose="020B0604020202020204" pitchFamily="34" charset="0"/>
              <a:buChar char="•"/>
              <a:defRPr/>
            </a:pPr>
            <a:r>
              <a:rPr lang="en-US" sz="2800" kern="1200" dirty="0">
                <a:solidFill>
                  <a:sysClr val="windowText" lastClr="000000"/>
                </a:solidFill>
              </a:rPr>
              <a:t>a means of setting out community aspirations – include activity that may be about development but cannot be delivered in the plan period;</a:t>
            </a:r>
          </a:p>
          <a:p>
            <a:pPr marL="0" lvl="0" indent="0" eaLnBrk="1" fontAlgn="auto" hangingPunct="1">
              <a:spcAft>
                <a:spcPts val="0"/>
              </a:spcAft>
              <a:defRPr/>
            </a:pPr>
            <a:endParaRPr lang="en-US" sz="2800" kern="1200" dirty="0">
              <a:solidFill>
                <a:sysClr val="windowText" lastClr="000000"/>
              </a:solidFill>
            </a:endParaRPr>
          </a:p>
          <a:p>
            <a:pPr lvl="0" eaLnBrk="1" fontAlgn="auto" hangingPunct="1">
              <a:spcAft>
                <a:spcPts val="0"/>
              </a:spcAft>
              <a:buFont typeface="Arial" panose="020B0604020202020204" pitchFamily="34" charset="0"/>
              <a:buChar char="•"/>
              <a:defRPr/>
            </a:pPr>
            <a:r>
              <a:rPr lang="en-US" sz="2800" dirty="0">
                <a:solidFill>
                  <a:sysClr val="windowText" lastClr="000000"/>
                </a:solidFill>
              </a:rPr>
              <a:t>a tool to set out non land-use projects and proposals</a:t>
            </a:r>
            <a:endParaRPr lang="en-GB" sz="2800" dirty="0"/>
          </a:p>
        </p:txBody>
      </p:sp>
    </p:spTree>
    <p:extLst>
      <p:ext uri="{BB962C8B-B14F-4D97-AF65-F5344CB8AC3E}">
        <p14:creationId xmlns:p14="http://schemas.microsoft.com/office/powerpoint/2010/main" val="402063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6503CA-A05B-4FEB-8C4A-B3363AD49CAC}"/>
              </a:ext>
            </a:extLst>
          </p:cNvPr>
          <p:cNvSpPr txBox="1">
            <a:spLocks/>
          </p:cNvSpPr>
          <p:nvPr/>
        </p:nvSpPr>
        <p:spPr bwMode="auto">
          <a:xfrm>
            <a:off x="423333" y="423332"/>
            <a:ext cx="10922000" cy="61298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None/>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3600" b="1" dirty="0">
                <a:latin typeface="Verdana" panose="020B0604030504040204" pitchFamily="34" charset="0"/>
                <a:ea typeface="Verdana" panose="020B0604030504040204" pitchFamily="34" charset="0"/>
                <a:cs typeface="Arial" charset="0"/>
              </a:rPr>
              <a:t>Neighbourhood Plans cannot </a:t>
            </a:r>
          </a:p>
          <a:p>
            <a:pPr eaLnBrk="1" hangingPunct="1"/>
            <a:r>
              <a:rPr lang="en-GB" altLang="en-US" sz="3600" b="1" dirty="0">
                <a:latin typeface="Verdana" panose="020B0604030504040204" pitchFamily="34" charset="0"/>
                <a:ea typeface="Verdana" panose="020B0604030504040204" pitchFamily="34" charset="0"/>
                <a:cs typeface="Arial" charset="0"/>
              </a:rPr>
              <a:t>be used to stop growth</a:t>
            </a:r>
          </a:p>
          <a:p>
            <a:pPr eaLnBrk="1" hangingPunct="1"/>
            <a:endParaRPr lang="en-GB" altLang="en-US" sz="1400" dirty="0">
              <a:latin typeface="Verdana" panose="020B0604030504040204" pitchFamily="34" charset="0"/>
              <a:ea typeface="Verdana" panose="020B0604030504040204" pitchFamily="34" charset="0"/>
              <a:cs typeface="Arial" charset="0"/>
            </a:endParaRPr>
          </a:p>
          <a:p>
            <a:pPr eaLnBrk="1" hangingPunct="1"/>
            <a:r>
              <a:rPr lang="en-GB" altLang="en-US" sz="2400" dirty="0">
                <a:latin typeface="Verdana" panose="020B0604030504040204" pitchFamily="34" charset="0"/>
                <a:ea typeface="Verdana" panose="020B0604030504040204" pitchFamily="34" charset="0"/>
                <a:cs typeface="Arial" charset="0"/>
              </a:rPr>
              <a:t>Must comply with: </a:t>
            </a: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European Directives/legislation (!)</a:t>
            </a: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National Legislation (Planning &amp; Other) </a:t>
            </a: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National &amp; Local Planning Policy </a:t>
            </a:r>
          </a:p>
          <a:p>
            <a:pPr eaLnBrk="1" hangingPunct="1"/>
            <a:endParaRPr lang="en-GB" altLang="en-US" sz="2400" dirty="0">
              <a:latin typeface="Verdana" panose="020B0604030504040204" pitchFamily="34" charset="0"/>
              <a:ea typeface="Verdana" panose="020B0604030504040204" pitchFamily="34" charset="0"/>
              <a:cs typeface="Arial" charset="0"/>
            </a:endParaRPr>
          </a:p>
          <a:p>
            <a:pPr eaLnBrk="1" hangingPunct="1">
              <a:buFont typeface="Wingdings" pitchFamily="2" charset="2"/>
              <a:buChar char="§"/>
            </a:pPr>
            <a:r>
              <a:rPr lang="en-GB" altLang="en-US" sz="2400" dirty="0">
                <a:latin typeface="Verdana" panose="020B0604030504040204" pitchFamily="34" charset="0"/>
                <a:ea typeface="Verdana" panose="020B0604030504040204" pitchFamily="34" charset="0"/>
                <a:cs typeface="Arial" charset="0"/>
              </a:rPr>
              <a:t>They </a:t>
            </a:r>
            <a:r>
              <a:rPr lang="en-GB" altLang="en-US" sz="2400" b="1" dirty="0">
                <a:latin typeface="Verdana" panose="020B0604030504040204" pitchFamily="34" charset="0"/>
                <a:ea typeface="Verdana" panose="020B0604030504040204" pitchFamily="34" charset="0"/>
                <a:cs typeface="Arial" charset="0"/>
              </a:rPr>
              <a:t>cannot</a:t>
            </a:r>
            <a:r>
              <a:rPr lang="en-GB" altLang="en-US" sz="2400" dirty="0">
                <a:latin typeface="Verdana" panose="020B0604030504040204" pitchFamily="34" charset="0"/>
                <a:ea typeface="Verdana" panose="020B0604030504040204" pitchFamily="34" charset="0"/>
                <a:cs typeface="Arial" charset="0"/>
              </a:rPr>
              <a:t> propose lower levels of growth, housing etc.</a:t>
            </a:r>
          </a:p>
          <a:p>
            <a:pPr eaLnBrk="1" hangingPunct="1">
              <a:buFont typeface="Wingdings" pitchFamily="2" charset="2"/>
              <a:buChar char="§"/>
            </a:pPr>
            <a:r>
              <a:rPr lang="en-GB" altLang="en-US" sz="2400" dirty="0">
                <a:latin typeface="Verdana" panose="020B0604030504040204" pitchFamily="34" charset="0"/>
                <a:ea typeface="Verdana" panose="020B0604030504040204" pitchFamily="34" charset="0"/>
                <a:cs typeface="Arial" charset="0"/>
              </a:rPr>
              <a:t>But can help inform, direct and shape development</a:t>
            </a:r>
          </a:p>
          <a:p>
            <a:pPr eaLnBrk="1" hangingPunct="1">
              <a:buFont typeface="Wingdings" pitchFamily="2" charset="2"/>
              <a:buChar char="§"/>
            </a:pPr>
            <a:r>
              <a:rPr lang="en-GB" altLang="en-US" sz="2400" dirty="0">
                <a:latin typeface="Verdana" panose="020B0604030504040204" pitchFamily="34" charset="0"/>
                <a:ea typeface="Verdana" panose="020B0604030504040204" pitchFamily="34" charset="0"/>
                <a:cs typeface="Arial" charset="0"/>
              </a:rPr>
              <a:t>Should be community led and evidence based </a:t>
            </a:r>
          </a:p>
          <a:p>
            <a:pPr eaLnBrk="1" hangingPunct="1">
              <a:buFont typeface="Wingdings" pitchFamily="2" charset="2"/>
              <a:buChar char="§"/>
            </a:pPr>
            <a:r>
              <a:rPr lang="en-US" altLang="en-US" sz="2400" dirty="0">
                <a:latin typeface="Verdana" panose="020B0604030504040204" pitchFamily="34" charset="0"/>
                <a:ea typeface="Verdana" panose="020B0604030504040204" pitchFamily="34" charset="0"/>
                <a:cs typeface="Arial" charset="0"/>
              </a:rPr>
              <a:t>Subject to independent examination &amp; referendum</a:t>
            </a:r>
            <a:endParaRPr lang="en-GB" altLang="en-US" sz="2400"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97486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What are the benefits?</a:t>
            </a:r>
            <a:endParaRPr lang="en-GB" b="1" dirty="0"/>
          </a:p>
        </p:txBody>
      </p:sp>
      <p:graphicFrame>
        <p:nvGraphicFramePr>
          <p:cNvPr id="3" name="Diagram 2"/>
          <p:cNvGraphicFramePr/>
          <p:nvPr>
            <p:extLst>
              <p:ext uri="{D42A27DB-BD31-4B8C-83A1-F6EECF244321}">
                <p14:modId xmlns:p14="http://schemas.microsoft.com/office/powerpoint/2010/main" val="3886807623"/>
              </p:ext>
            </p:extLst>
          </p:nvPr>
        </p:nvGraphicFramePr>
        <p:xfrm>
          <a:off x="2558496" y="851584"/>
          <a:ext cx="8281957" cy="5710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06400" y="5360085"/>
            <a:ext cx="4997450" cy="646331"/>
          </a:xfrm>
          <a:prstGeom prst="rect">
            <a:avLst/>
          </a:prstGeom>
        </p:spPr>
        <p:txBody>
          <a:bodyPr wrap="square">
            <a:spAutoFit/>
          </a:bodyPr>
          <a:lstStyle/>
          <a:p>
            <a:r>
              <a:rPr lang="en-GB" dirty="0">
                <a:solidFill>
                  <a:srgbClr val="0070C0"/>
                </a:solidFill>
              </a:rPr>
              <a:t>Grant information and Technical Support Locality – </a:t>
            </a:r>
            <a:r>
              <a:rPr lang="en-GB" dirty="0">
                <a:hlinkClick r:id="rId8"/>
              </a:rPr>
              <a:t>https://neighbourhood.planning.org/</a:t>
            </a:r>
            <a:r>
              <a:rPr lang="en-GB" dirty="0"/>
              <a:t> </a:t>
            </a:r>
          </a:p>
        </p:txBody>
      </p:sp>
    </p:spTree>
    <p:extLst>
      <p:ext uri="{BB962C8B-B14F-4D97-AF65-F5344CB8AC3E}">
        <p14:creationId xmlns:p14="http://schemas.microsoft.com/office/powerpoint/2010/main" val="397815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88727" cy="1290493"/>
          </a:xfrm>
        </p:spPr>
        <p:txBody>
          <a:bodyPr/>
          <a:lstStyle/>
          <a:p>
            <a:r>
              <a:rPr lang="en-GB" altLang="en-US" b="1" dirty="0"/>
              <a:t>How to develop a Neighbourhood Plan?</a:t>
            </a:r>
            <a:endParaRPr lang="en-GB" b="1" dirty="0"/>
          </a:p>
        </p:txBody>
      </p:sp>
      <p:graphicFrame>
        <p:nvGraphicFramePr>
          <p:cNvPr id="3" name="Diagram 2"/>
          <p:cNvGraphicFramePr/>
          <p:nvPr>
            <p:extLst>
              <p:ext uri="{D42A27DB-BD31-4B8C-83A1-F6EECF244321}">
                <p14:modId xmlns:p14="http://schemas.microsoft.com/office/powerpoint/2010/main" val="2988536028"/>
              </p:ext>
            </p:extLst>
          </p:nvPr>
        </p:nvGraphicFramePr>
        <p:xfrm>
          <a:off x="166255" y="1906978"/>
          <a:ext cx="7921831" cy="353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8183014" y="1928024"/>
            <a:ext cx="1173828" cy="3534228"/>
            <a:chOff x="6315273" y="-1"/>
            <a:chExt cx="1173828" cy="3534228"/>
          </a:xfrm>
          <a:solidFill>
            <a:srgbClr val="009900"/>
          </a:solidFill>
        </p:grpSpPr>
        <p:sp>
          <p:nvSpPr>
            <p:cNvPr id="5" name="Flowchart: Manual Operation 4"/>
            <p:cNvSpPr/>
            <p:nvPr/>
          </p:nvSpPr>
          <p:spPr>
            <a:xfrm rot="16200000">
              <a:off x="5135073" y="1180199"/>
              <a:ext cx="3534228" cy="1173828"/>
            </a:xfrm>
            <a:prstGeom prst="flowChartManualOperation">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6" name="Flowchart: Manual Operation 4"/>
            <p:cNvSpPr txBox="1"/>
            <p:nvPr/>
          </p:nvSpPr>
          <p:spPr>
            <a:xfrm rot="21600000">
              <a:off x="6315273" y="706845"/>
              <a:ext cx="1173828" cy="21205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0" tIns="0" rIns="89793" bIns="0" numCol="1" spcCol="1270" anchor="ctr" anchorCtr="0">
              <a:noAutofit/>
            </a:bodyPr>
            <a:lstStyle/>
            <a:p>
              <a:pPr algn="ctr" defTabSz="622300">
                <a:lnSpc>
                  <a:spcPct val="90000"/>
                </a:lnSpc>
                <a:spcAft>
                  <a:spcPct val="35000"/>
                </a:spcAft>
              </a:pPr>
              <a:r>
                <a:rPr lang="en-US" sz="1200" dirty="0">
                  <a:solidFill>
                    <a:srgbClr val="002060"/>
                  </a:solidFill>
                  <a:latin typeface="Arial"/>
                  <a:ea typeface="ＭＳ Ｐゴシック"/>
                </a:rPr>
                <a:t>Independent Examination</a:t>
              </a:r>
            </a:p>
            <a:p>
              <a:pPr lvl="0" algn="ctr" defTabSz="622300">
                <a:lnSpc>
                  <a:spcPct val="90000"/>
                </a:lnSpc>
                <a:spcBef>
                  <a:spcPct val="0"/>
                </a:spcBef>
                <a:spcAft>
                  <a:spcPct val="35000"/>
                </a:spcAft>
              </a:pPr>
              <a:endParaRPr lang="en-US" sz="1200" kern="1200" dirty="0">
                <a:solidFill>
                  <a:srgbClr val="002060"/>
                </a:solidFill>
                <a:latin typeface="Arial"/>
                <a:ea typeface="ＭＳ Ｐゴシック"/>
              </a:endParaRPr>
            </a:p>
          </p:txBody>
        </p:sp>
      </p:grpSp>
      <p:grpSp>
        <p:nvGrpSpPr>
          <p:cNvPr id="7" name="Group 6"/>
          <p:cNvGrpSpPr/>
          <p:nvPr/>
        </p:nvGrpSpPr>
        <p:grpSpPr>
          <a:xfrm>
            <a:off x="9451770" y="1928024"/>
            <a:ext cx="1173828" cy="3534228"/>
            <a:chOff x="6315273" y="-1"/>
            <a:chExt cx="1173828" cy="3534228"/>
          </a:xfrm>
          <a:solidFill>
            <a:srgbClr val="CC66FF"/>
          </a:solidFill>
        </p:grpSpPr>
        <p:sp>
          <p:nvSpPr>
            <p:cNvPr id="8" name="Flowchart: Manual Operation 7"/>
            <p:cNvSpPr/>
            <p:nvPr/>
          </p:nvSpPr>
          <p:spPr>
            <a:xfrm rot="16200000">
              <a:off x="5135073" y="1180199"/>
              <a:ext cx="3534228" cy="1173828"/>
            </a:xfrm>
            <a:prstGeom prst="flowChartManualOperation">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 name="Flowchart: Manual Operation 4"/>
            <p:cNvSpPr txBox="1"/>
            <p:nvPr/>
          </p:nvSpPr>
          <p:spPr>
            <a:xfrm rot="21600000">
              <a:off x="6315273" y="706845"/>
              <a:ext cx="1173828" cy="21205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0" tIns="0" rIns="89793" bIns="0" numCol="1" spcCol="1270" anchor="ctr" anchorCtr="0">
              <a:noAutofit/>
            </a:bodyPr>
            <a:lstStyle/>
            <a:p>
              <a:pPr algn="ctr" defTabSz="622300">
                <a:lnSpc>
                  <a:spcPct val="90000"/>
                </a:lnSpc>
                <a:spcAft>
                  <a:spcPct val="35000"/>
                </a:spcAft>
              </a:pPr>
              <a:r>
                <a:rPr lang="en-US" sz="1200" dirty="0">
                  <a:solidFill>
                    <a:srgbClr val="002060"/>
                  </a:solidFill>
                  <a:latin typeface="Arial"/>
                  <a:ea typeface="ＭＳ Ｐゴシック"/>
                </a:rPr>
                <a:t>Referendum</a:t>
              </a:r>
            </a:p>
            <a:p>
              <a:pPr lvl="0" algn="ctr" defTabSz="622300">
                <a:lnSpc>
                  <a:spcPct val="90000"/>
                </a:lnSpc>
                <a:spcBef>
                  <a:spcPct val="0"/>
                </a:spcBef>
                <a:spcAft>
                  <a:spcPct val="35000"/>
                </a:spcAft>
              </a:pPr>
              <a:endParaRPr lang="en-US" sz="1400" kern="1200" dirty="0">
                <a:solidFill>
                  <a:srgbClr val="002060"/>
                </a:solidFill>
                <a:latin typeface="Arial"/>
                <a:ea typeface="ＭＳ Ｐゴシック"/>
                <a:cs typeface="+mn-cs"/>
              </a:endParaRPr>
            </a:p>
          </p:txBody>
        </p:sp>
      </p:grpSp>
      <p:grpSp>
        <p:nvGrpSpPr>
          <p:cNvPr id="11" name="Group 10"/>
          <p:cNvGrpSpPr/>
          <p:nvPr/>
        </p:nvGrpSpPr>
        <p:grpSpPr>
          <a:xfrm>
            <a:off x="10826404" y="1906978"/>
            <a:ext cx="1173828" cy="3534228"/>
            <a:chOff x="6315273" y="-1"/>
            <a:chExt cx="1173828" cy="3534228"/>
          </a:xfrm>
          <a:solidFill>
            <a:srgbClr val="7030A0"/>
          </a:solidFill>
        </p:grpSpPr>
        <p:sp>
          <p:nvSpPr>
            <p:cNvPr id="12" name="Flowchart: Manual Operation 11"/>
            <p:cNvSpPr/>
            <p:nvPr/>
          </p:nvSpPr>
          <p:spPr>
            <a:xfrm rot="16200000">
              <a:off x="5135073" y="1180199"/>
              <a:ext cx="3534228" cy="1173828"/>
            </a:xfrm>
            <a:prstGeom prst="flowChartManualOperation">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3" name="Flowchart: Manual Operation 4"/>
            <p:cNvSpPr txBox="1"/>
            <p:nvPr/>
          </p:nvSpPr>
          <p:spPr>
            <a:xfrm rot="21600000">
              <a:off x="6315273" y="706845"/>
              <a:ext cx="1173828" cy="21205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0" tIns="0" rIns="89793" bIns="0" numCol="1" spcCol="1270" anchor="ctr" anchorCtr="0">
              <a:noAutofit/>
            </a:bodyPr>
            <a:lstStyle/>
            <a:p>
              <a:pPr lvl="0" algn="ctr" defTabSz="622300">
                <a:lnSpc>
                  <a:spcPct val="90000"/>
                </a:lnSpc>
                <a:spcBef>
                  <a:spcPct val="0"/>
                </a:spcBef>
                <a:spcAft>
                  <a:spcPct val="35000"/>
                </a:spcAft>
              </a:pPr>
              <a:r>
                <a:rPr lang="en-US" sz="1200" b="1" dirty="0">
                  <a:solidFill>
                    <a:schemeClr val="bg1"/>
                  </a:solidFill>
                  <a:latin typeface="Arial"/>
                  <a:ea typeface="ＭＳ Ｐゴシック"/>
                </a:rPr>
                <a:t>The Plan is “made”</a:t>
              </a:r>
              <a:endParaRPr lang="en-US" sz="1200" b="1" kern="1200" dirty="0">
                <a:solidFill>
                  <a:schemeClr val="bg1"/>
                </a:solidFill>
                <a:latin typeface="Arial"/>
                <a:ea typeface="ＭＳ Ｐゴシック"/>
              </a:endParaRPr>
            </a:p>
          </p:txBody>
        </p:sp>
      </p:grpSp>
    </p:spTree>
    <p:extLst>
      <p:ext uri="{BB962C8B-B14F-4D97-AF65-F5344CB8AC3E}">
        <p14:creationId xmlns:p14="http://schemas.microsoft.com/office/powerpoint/2010/main" val="42791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4AE-996F-4B65-9D62-E29AF2438791}"/>
              </a:ext>
            </a:extLst>
          </p:cNvPr>
          <p:cNvSpPr>
            <a:spLocks noGrp="1"/>
          </p:cNvSpPr>
          <p:nvPr>
            <p:ph type="title"/>
          </p:nvPr>
        </p:nvSpPr>
        <p:spPr/>
        <p:txBody>
          <a:bodyPr/>
          <a:lstStyle/>
          <a:p>
            <a:r>
              <a:rPr lang="en-GB" b="1" dirty="0"/>
              <a:t>Neighbourhood Area</a:t>
            </a:r>
            <a:endParaRPr lang="en-GB" dirty="0"/>
          </a:p>
        </p:txBody>
      </p:sp>
      <p:sp>
        <p:nvSpPr>
          <p:cNvPr id="3" name="Content Placeholder 2">
            <a:extLst>
              <a:ext uri="{FF2B5EF4-FFF2-40B4-BE49-F238E27FC236}">
                <a16:creationId xmlns:a16="http://schemas.microsoft.com/office/drawing/2014/main" id="{5F6DC7A7-9BA0-4974-AE77-7C9FD80E84E8}"/>
              </a:ext>
            </a:extLst>
          </p:cNvPr>
          <p:cNvSpPr txBox="1">
            <a:spLocks/>
          </p:cNvSpPr>
          <p:nvPr/>
        </p:nvSpPr>
        <p:spPr bwMode="auto">
          <a:xfrm>
            <a:off x="592667" y="1736724"/>
            <a:ext cx="11258438" cy="47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None/>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2400" dirty="0">
                <a:latin typeface="Verdana" panose="020B0604030504040204" pitchFamily="34" charset="0"/>
                <a:ea typeface="Verdana" panose="020B0604030504040204" pitchFamily="34" charset="0"/>
                <a:cs typeface="Arial" charset="0"/>
              </a:rPr>
              <a:t>The neighbourhood area has to be proposed by the </a:t>
            </a:r>
          </a:p>
          <a:p>
            <a:pPr eaLnBrk="1" hangingPunct="1"/>
            <a:r>
              <a:rPr lang="en-GB" altLang="en-US" sz="2400" dirty="0">
                <a:latin typeface="Verdana" panose="020B0604030504040204" pitchFamily="34" charset="0"/>
                <a:ea typeface="Verdana" panose="020B0604030504040204" pitchFamily="34" charset="0"/>
                <a:cs typeface="Arial" charset="0"/>
              </a:rPr>
              <a:t>Parish/Town Council and approved by the Local Planning Authority(s) </a:t>
            </a:r>
          </a:p>
          <a:p>
            <a:pPr eaLnBrk="1" hangingPunct="1"/>
            <a:endParaRPr lang="en-GB" altLang="en-US" sz="1000" b="1" dirty="0">
              <a:latin typeface="Verdana" panose="020B0604030504040204" pitchFamily="34" charset="0"/>
              <a:ea typeface="Verdana" panose="020B0604030504040204" pitchFamily="34" charset="0"/>
              <a:cs typeface="Arial" charset="0"/>
            </a:endParaRPr>
          </a:p>
          <a:p>
            <a:pPr eaLnBrk="1" hangingPunct="1"/>
            <a:r>
              <a:rPr lang="en-GB" altLang="en-US" sz="2400" b="1" dirty="0">
                <a:latin typeface="Verdana" panose="020B0604030504040204" pitchFamily="34" charset="0"/>
                <a:ea typeface="Verdana" panose="020B0604030504040204" pitchFamily="34" charset="0"/>
                <a:cs typeface="Arial" charset="0"/>
              </a:rPr>
              <a:t>Parish/Town Council administrative boundary </a:t>
            </a:r>
          </a:p>
          <a:p>
            <a:pPr eaLnBrk="1" hangingPunct="1"/>
            <a:r>
              <a:rPr lang="en-GB" altLang="en-US" sz="2400" b="1" dirty="0">
                <a:latin typeface="Verdana" panose="020B0604030504040204" pitchFamily="34" charset="0"/>
                <a:ea typeface="Verdana" panose="020B0604030504040204" pitchFamily="34" charset="0"/>
                <a:cs typeface="Arial" charset="0"/>
              </a:rPr>
              <a:t>Options: </a:t>
            </a:r>
            <a:br>
              <a:rPr lang="en-GB" altLang="en-US" sz="2400" b="1" dirty="0">
                <a:latin typeface="Verdana" panose="020B0604030504040204" pitchFamily="34" charset="0"/>
                <a:ea typeface="Verdana" panose="020B0604030504040204" pitchFamily="34" charset="0"/>
                <a:cs typeface="Arial" charset="0"/>
              </a:rPr>
            </a:br>
            <a:endParaRPr lang="en-GB" altLang="en-US" sz="2400" dirty="0">
              <a:latin typeface="Verdana" panose="020B0604030504040204" pitchFamily="34" charset="0"/>
              <a:ea typeface="Verdana" panose="020B0604030504040204" pitchFamily="34" charset="0"/>
              <a:cs typeface="Arial" charset="0"/>
            </a:endParaRP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All of area </a:t>
            </a: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Part of area </a:t>
            </a:r>
          </a:p>
          <a:p>
            <a:pPr eaLnBrk="1" hangingPunct="1">
              <a:buFont typeface="Arial" panose="020B0604020202020204" pitchFamily="34" charset="0"/>
              <a:buChar char="•"/>
            </a:pPr>
            <a:r>
              <a:rPr lang="en-GB" altLang="en-US" sz="2400" dirty="0">
                <a:latin typeface="Verdana" panose="020B0604030504040204" pitchFamily="34" charset="0"/>
                <a:ea typeface="Verdana" panose="020B0604030504040204" pitchFamily="34" charset="0"/>
                <a:cs typeface="Arial" charset="0"/>
              </a:rPr>
              <a:t>Link with adjacent parishes </a:t>
            </a:r>
          </a:p>
          <a:p>
            <a:pPr eaLnBrk="1" hangingPunct="1"/>
            <a:endParaRPr lang="en-GB" altLang="en-US"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385881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TEMPLATE.pot [Read-Only] [Compatibility Mode]" id="{D772157E-C914-4942-A5C4-FB47A8B7CE09}" vid="{AFF1C7E2-1485-402D-9FF2-C11F7CC73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1156</Words>
  <Application>Microsoft Macintosh PowerPoint</Application>
  <PresentationFormat>Widescreen</PresentationFormat>
  <Paragraphs>169</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Verdana</vt:lpstr>
      <vt:lpstr>Wingdings</vt:lpstr>
      <vt:lpstr>Office Theme</vt:lpstr>
      <vt:lpstr>Neighbourhood Planning in  West Suffolk  Information  for parishes</vt:lpstr>
      <vt:lpstr>What we will cover </vt:lpstr>
      <vt:lpstr>Neighbourhood Plan Overview  </vt:lpstr>
      <vt:lpstr>A neighbourhood plan is…  </vt:lpstr>
      <vt:lpstr> A neighbourhood plan isn’t…  </vt:lpstr>
      <vt:lpstr>PowerPoint Presentation</vt:lpstr>
      <vt:lpstr>What are the benefits?</vt:lpstr>
      <vt:lpstr>How to develop a Neighbourhood Plan?</vt:lpstr>
      <vt:lpstr>Neighbourhood Area</vt:lpstr>
      <vt:lpstr>Engagement</vt:lpstr>
      <vt:lpstr> Must be based on sound evidence </vt:lpstr>
      <vt:lpstr>Draft Plan is submitted for  examination to an independent  Inspector who:</vt:lpstr>
      <vt:lpstr>Referendum </vt:lpstr>
      <vt:lpstr>Status of Neighbourhood Plans</vt:lpstr>
      <vt:lpstr>Our offer and role in the process</vt:lpstr>
      <vt:lpstr>Neighbourhood Planning in West Suffolk (May 2020)</vt:lpstr>
      <vt:lpstr>Guidance</vt:lpstr>
      <vt:lpstr>Covid-19 and Neighbourhood plans  April 2020 government update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Neighbourhood Plans</dc:title>
  <dc:creator>Wright, Amy</dc:creator>
  <cp:lastModifiedBy>Joanne Kirk</cp:lastModifiedBy>
  <cp:revision>18</cp:revision>
  <dcterms:created xsi:type="dcterms:W3CDTF">2020-01-02T15:24:38Z</dcterms:created>
  <dcterms:modified xsi:type="dcterms:W3CDTF">2020-05-18T12:04:59Z</dcterms:modified>
</cp:coreProperties>
</file>